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8" r:id="rId13"/>
    <p:sldId id="27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E2A6A-E88D-45AF-91EC-609D33EBF88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3EE9E-D034-421E-84E3-1A8CF1545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8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4ED8-4A3E-4D7E-BD27-4E5DEEA61BCC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DFABC24-6EB5-4610-A8D6-C7CBDB78274E}"/>
              </a:ext>
            </a:extLst>
          </p:cNvPr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9" t="20062" r="13417" b="18981"/>
          <a:stretch/>
        </p:blipFill>
        <p:spPr bwMode="auto">
          <a:xfrm>
            <a:off x="9764639" y="85652"/>
            <a:ext cx="2242350" cy="10766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 descr="image">
            <a:extLst>
              <a:ext uri="{FF2B5EF4-FFF2-40B4-BE49-F238E27FC236}">
                <a16:creationId xmlns:a16="http://schemas.microsoft.com/office/drawing/2014/main" id="{8AEF3627-9142-4600-A7CE-6FC9CC9AC66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8" y="95689"/>
            <a:ext cx="985649" cy="1045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A1C014DA-CBD5-49C4-BA5F-5AF0CC17AD07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85" y="121083"/>
            <a:ext cx="1095973" cy="1014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5246769-E919-45BD-B26B-402D79D2FE1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799" y="55420"/>
            <a:ext cx="2843790" cy="118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4D61-BB62-4900-BE9D-BE4160415C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7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E409-F608-4576-B5C6-3818E866CFB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7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660E1-4EC1-43FB-9B3B-E5899E8B17A1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A62BFB-81CD-4245-B44A-B975660BB9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8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F1E4-26E3-4AB5-8698-37BA914F0C72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34C07A9-59C0-44CE-969A-1776049E1D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9274" t="25663" r="45323" b="55556"/>
          <a:stretch/>
        </p:blipFill>
        <p:spPr>
          <a:xfrm>
            <a:off x="138545" y="33090"/>
            <a:ext cx="1468147" cy="61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8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598A2-AF55-4706-ABD9-51903712E966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8966-1228-440E-9D80-796E1938AE5E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9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67451-F0E6-403F-B750-FC0A2D17D345}" type="datetime1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367F-925F-454C-8007-8D8013D668C5}" type="datetime1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8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AE67446-445E-4DF2-A24A-44B71DC561DB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5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0A41-1C13-4541-AAF7-33C2080505E3}" type="datetime1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0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750628-76EA-4E40-BB84-EC104CD277D7}" type="datetime1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249C9C6-A892-4FD0-8C4C-9B2982EBD36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0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3B71A-45EB-42FE-ABA8-5FD86CB72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Facility for Low Carbon Technology Deployment</a:t>
            </a:r>
            <a:br>
              <a:rPr lang="en-US" dirty="0"/>
            </a:br>
            <a:r>
              <a:rPr lang="en-US" sz="7200" dirty="0"/>
              <a:t>Innovation Challenge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458D4-6895-4053-8162-4CAD30C5F5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&lt;Name of Company&gt; </a:t>
            </a:r>
            <a:br>
              <a:rPr lang="en-US" dirty="0"/>
            </a:br>
            <a:r>
              <a:rPr lang="en-US" dirty="0"/>
              <a:t>&lt;Name of Innovation&gt;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C9488-3658-4E4D-94B3-CC78A18C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0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Details of Measurement &amp; Verification (M&amp;V) Protocol</a:t>
            </a:r>
            <a:endParaRPr lang="en-US" sz="6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3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Parameters of the 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CF2A883-507D-4544-9B14-5AD079703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385059"/>
              </p:ext>
            </p:extLst>
          </p:nvPr>
        </p:nvGraphicFramePr>
        <p:xfrm>
          <a:off x="218982" y="1811619"/>
          <a:ext cx="11641586" cy="402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155">
                  <a:extLst>
                    <a:ext uri="{9D8B030D-6E8A-4147-A177-3AD203B41FA5}">
                      <a16:colId xmlns:a16="http://schemas.microsoft.com/office/drawing/2014/main" val="69234084"/>
                    </a:ext>
                  </a:extLst>
                </a:gridCol>
                <a:gridCol w="2855190">
                  <a:extLst>
                    <a:ext uri="{9D8B030D-6E8A-4147-A177-3AD203B41FA5}">
                      <a16:colId xmlns:a16="http://schemas.microsoft.com/office/drawing/2014/main" val="2582006431"/>
                    </a:ext>
                  </a:extLst>
                </a:gridCol>
                <a:gridCol w="4634241">
                  <a:extLst>
                    <a:ext uri="{9D8B030D-6E8A-4147-A177-3AD203B41FA5}">
                      <a16:colId xmlns:a16="http://schemas.microsoft.com/office/drawing/2014/main" val="848750334"/>
                    </a:ext>
                  </a:extLst>
                </a:gridCol>
              </a:tblGrid>
              <a:tr h="4255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Criteria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Expected Response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Remarks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2742056042"/>
                  </a:ext>
                </a:extLst>
              </a:tr>
              <a:tr h="97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Which are the critical parameter’s resulting in improvement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Ex: Temperature of the product /system, mileage, power consumption, fuel saving etc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List down the parameters and the measurement data of the baseline condition.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instrumentation, online data availability, baseline data availability  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</a:rPr>
                        <a:t>Needed before installation of the system and 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</a:rPr>
                        <a:t>As part of implementation plan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925231833"/>
                  </a:ext>
                </a:extLst>
              </a:tr>
              <a:tr h="7345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Is the anticipated benefit(s) – quantitative or Qualitative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Quantitative / Qualitative 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list out both types of benefits -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Quantitative Benefits: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Qualitative Benefits :</a:t>
                      </a: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016895977"/>
                  </a:ext>
                </a:extLst>
              </a:tr>
              <a:tr h="97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Is the benefits achieved varies with production level / season / change in process conditions etc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List down the critical parameters that can influence the performance of the system and expected benefits.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the level of control you have on the variation? Sensitivity analysis – What will happen if the water depth varies? / Product changes? / Pilot location influence the saving?  Etc..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883738094"/>
                  </a:ext>
                </a:extLst>
              </a:tr>
              <a:tr h="9108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Do you have performance data of the present (baseline condition) system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Yes / No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Please incorporate the data with details of measurement / estimation in implementation plan.</a:t>
                      </a:r>
                      <a:endParaRPr lang="en-IN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952244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00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Benefits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8EF5910-12DC-4D1B-BB77-DBC72DEB3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37871"/>
              </p:ext>
            </p:extLst>
          </p:nvPr>
        </p:nvGraphicFramePr>
        <p:xfrm>
          <a:off x="230820" y="1820496"/>
          <a:ext cx="11576481" cy="4109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580">
                  <a:extLst>
                    <a:ext uri="{9D8B030D-6E8A-4147-A177-3AD203B41FA5}">
                      <a16:colId xmlns:a16="http://schemas.microsoft.com/office/drawing/2014/main" val="858964781"/>
                    </a:ext>
                  </a:extLst>
                </a:gridCol>
                <a:gridCol w="2163058">
                  <a:extLst>
                    <a:ext uri="{9D8B030D-6E8A-4147-A177-3AD203B41FA5}">
                      <a16:colId xmlns:a16="http://schemas.microsoft.com/office/drawing/2014/main" val="431857973"/>
                    </a:ext>
                  </a:extLst>
                </a:gridCol>
                <a:gridCol w="4069843">
                  <a:extLst>
                    <a:ext uri="{9D8B030D-6E8A-4147-A177-3AD203B41FA5}">
                      <a16:colId xmlns:a16="http://schemas.microsoft.com/office/drawing/2014/main" val="288669236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Criteria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Expected Response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Remarks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2585659069"/>
                  </a:ext>
                </a:extLst>
              </a:tr>
              <a:tr h="13050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Whether electrical energy saving expected by implementing the technology?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Yes  / No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Please incorporate energy meter as part of the system as part of implementation plan.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3793945991"/>
                  </a:ext>
                </a:extLst>
              </a:tr>
              <a:tr h="1296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Whether thermal energy saving expected by implementing the technology?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Yes / No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Please incorporate fuel consumption measuring system as part of implementation plan.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3738605686"/>
                  </a:ext>
                </a:extLst>
              </a:tr>
              <a:tr h="11274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Is there direct CO</a:t>
                      </a:r>
                      <a:r>
                        <a:rPr lang="en-IN" sz="1800" baseline="-25000" dirty="0">
                          <a:effectLst/>
                        </a:rPr>
                        <a:t>2</a:t>
                      </a:r>
                      <a:r>
                        <a:rPr lang="en-IN" sz="1800" dirty="0">
                          <a:effectLst/>
                        </a:rPr>
                        <a:t> benefits other than thermal and electrical energy saving?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Yes / No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</a:rPr>
                        <a:t>Please also indicate any other material or resource saving apart from CO</a:t>
                      </a:r>
                      <a:r>
                        <a:rPr lang="en-IN" sz="1800" baseline="-25000" dirty="0">
                          <a:effectLst/>
                        </a:rPr>
                        <a:t>2</a:t>
                      </a:r>
                      <a:r>
                        <a:rPr lang="en-IN" sz="1800" dirty="0">
                          <a:effectLst/>
                        </a:rPr>
                        <a:t> savings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8774" marR="58774" marT="0" marB="0"/>
                </a:tc>
                <a:extLst>
                  <a:ext uri="{0D108BD9-81ED-4DB2-BD59-A6C34878D82A}">
                    <a16:rowId xmlns:a16="http://schemas.microsoft.com/office/drawing/2014/main" val="1281286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67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8786C6-B6BB-4A35-B6E1-2FED2204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Viability &amp; Market Potential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CC2EC-9B1E-4A90-9BAF-667971BC0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6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4CCE-C6BB-4650-8291-E475761D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09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7B4398-73B1-4650-BF8F-C83018619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Technology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A5B0EA-5F3C-4BA4-BBD2-CDF88F771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Total project cost/ economics end to end (include O&amp;M)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also indicate any anticipated additions/ changes to the existing scheme for installation (and its relevant cost)– for example, any additional retrofit that may be required at the client’s location/plant/facility to accommodate the innovation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CCB294C-80DA-447F-9DFC-45833E21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8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34A62-9291-4D10-A4FB-224950DF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Technical/ Onsite Viability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0625-83F1-450A-9FA0-9D8DB02DC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Collaboration with existing technology suppliers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Impacts on existing technology/ O&amp;M, guarantees, etc.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Are there conditions that may affect the operation? (e.g., weather, water, ambient conditions)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O&amp;M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much time will it take for the equipment to be designed and commissioned?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F7A906-DD52-4C44-B337-4A87D08B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19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4858-4056-4D3D-BCBF-5CEEED9A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5043-D089-444B-B2E4-8D1A18C0F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Investment Cost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Payback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ROI/ IRR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3784E-4D73-441C-9EC6-2E9A9E44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4D5E-6E55-4CE4-8468-7A1A3298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for the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54C3-C3C5-438B-8E94-953B0BF42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Replication Potential of the Product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Assuming no limit on your organization’s capacity, how many installations are possible in Indian industry?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Major Sectors to be targeted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Cross Sectoral Potential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Who are your competitors?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Please be specific – numbers, percentages, names,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B2C8B-8B2F-4914-8D74-6DD4FF9E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B34252-3847-4E71-833C-8083CB8C0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Scaling up of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0EFBA-BA8F-4407-A3E4-F9200565D7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5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ED138-7BEE-4DA5-9FC4-A562A5B45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0BECFB-E47C-4360-925D-1A50B063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1CCBE1-37F0-45AC-9777-09479FE0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Do you have a business plan?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Have you done a SWOT analysis?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How will you access markets/ new customers?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is your sales strategy?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Funding requirements?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AB5A1-4FD9-4B90-89C2-F3FD01D1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4816F-65A0-45EB-93B2-490C34995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7F73-00E6-4CAB-B8E1-1E3A81161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Be precise and keep to indicated slide number limits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Provide complete details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Indicate all assumptions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Information in each slide should be presented in not more than 6 </a:t>
            </a:r>
            <a:r>
              <a:rPr lang="en-US"/>
              <a:t>bullet points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4862A-2B77-4DEE-9FCD-708C9E99D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19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1F0A-F6A9-487B-B1C9-DD941678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FLCTD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D50E9-2BB3-4CE5-B497-4F548301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selected under the FLCTD program, what support do you require – product development or support for commercialization?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What other support do you expect from FLCTD?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F4EE9-D036-4FC8-AE28-0F3EE4DA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1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6B87-2495-46ED-8D0A-CF4B354D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03F1A-7EC4-410A-B38F-A3290B0EE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your full contact details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1CA10-D095-4F4D-B109-4C88FC463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0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BB8D42-70FA-4B26-BEB3-DF970AF9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Company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0F7B48-C58C-44E8-A821-85EC66C08E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2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9EC5F-E8FE-4934-8287-E8998C88B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86598A-4111-494A-AED7-A64700E6A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Company Profile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6B5ADD-406E-43C7-A986-3F57EBC88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Year of incorporation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description of the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Type of ownership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Partnership with R&amp;D or institutes if any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D4F67-DCDC-4BD5-9E0C-66781E21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0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4FCD5F-5D90-4D60-BD4A-B16CF489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About the Innovation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E6309-CDE3-474A-9592-F5A8C5E3C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 8 slides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4E88-F15B-4E89-9500-40C71C67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4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C9AC17-A20B-4D44-99ED-B8D495DB2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Details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2EFB8D-BC80-44E9-BFDE-52E8403E8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Brief information about the innovation (2 slides, include photographs and schematics)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Certifications/ patents/ IPR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F3D11-099E-43D7-A39B-A3949A2C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0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8FCCC-1A51-4BC5-B438-F6F0575EE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AA2D6-38B5-4B1C-B4A6-EF16BFC9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 Provide clear explanation of the innovation and technical aspects of your innovation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Discuss your innovation from the perspective of process, technology, efficiency, cost, practicality.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Compare with other existing technologies that are used for the same purpose – clearly indicate differences.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5B888-6025-4E7A-AF35-4B5D25FD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31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2D7E-0D83-41B0-BA16-A6EBAD3A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E441-5820-4671-959B-3753F33CC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outline the following (with brief calculations)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Energy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GHG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Cost savings per annum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 environmental benefits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Clearly share the assumptions for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2FE56-5DEE-4C52-B60F-C22BA9F6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0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3D1-DE1F-465F-A1A4-8209BEAD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6D719-D15E-49D6-9F72-EA6EFB97D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Prototype drawings can be attached as PDF, but should not exceed 8 MB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If any installations have been completed, please indicate provide a detailed reference of the installation including: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Location and plant name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Installation details (technical and financial)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Name, email id and phone number of contact person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Photographs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4D9C-E96A-4CE6-9AF4-E7E29267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C9C6-A892-4FD0-8C4C-9B2982EBD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3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</TotalTime>
  <Words>834</Words>
  <Application>Microsoft Office PowerPoint</Application>
  <PresentationFormat>Widescreen</PresentationFormat>
  <Paragraphs>130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Retrospect</vt:lpstr>
      <vt:lpstr>Facility for Low Carbon Technology Deployment Innovation Challenge</vt:lpstr>
      <vt:lpstr>Instructions</vt:lpstr>
      <vt:lpstr>About the Company</vt:lpstr>
      <vt:lpstr>Brief Company Profile</vt:lpstr>
      <vt:lpstr>About the Innovation</vt:lpstr>
      <vt:lpstr>Technology Details</vt:lpstr>
      <vt:lpstr>Innovation Details</vt:lpstr>
      <vt:lpstr>Innovation Benefits</vt:lpstr>
      <vt:lpstr>Status of Innovation</vt:lpstr>
      <vt:lpstr>Details of Measurement &amp; Verification (M&amp;V) Protocol</vt:lpstr>
      <vt:lpstr>Critical Parameters of the Technology</vt:lpstr>
      <vt:lpstr>Saving Benefits</vt:lpstr>
      <vt:lpstr>Viability &amp; Market Potential </vt:lpstr>
      <vt:lpstr>Cost of Technology</vt:lpstr>
      <vt:lpstr>Technical/ Onsite Viability </vt:lpstr>
      <vt:lpstr>Financials</vt:lpstr>
      <vt:lpstr>Market for the Innovation</vt:lpstr>
      <vt:lpstr>Scaling up of Innovation</vt:lpstr>
      <vt:lpstr>Business Plan</vt:lpstr>
      <vt:lpstr>FLCTD Support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Facility for Low Carbon Technology Deployment WHR Innovation Challenge</dc:title>
  <dc:creator>NISHA JAYARAM</dc:creator>
  <cp:lastModifiedBy>rishabh goel</cp:lastModifiedBy>
  <cp:revision>40</cp:revision>
  <dcterms:created xsi:type="dcterms:W3CDTF">2018-03-13T09:15:39Z</dcterms:created>
  <dcterms:modified xsi:type="dcterms:W3CDTF">2022-08-29T08:26:13Z</dcterms:modified>
</cp:coreProperties>
</file>