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83" r:id="rId9"/>
    <p:sldId id="282" r:id="rId10"/>
    <p:sldId id="263" r:id="rId11"/>
    <p:sldId id="264" r:id="rId12"/>
    <p:sldId id="285" r:id="rId13"/>
    <p:sldId id="284" r:id="rId14"/>
    <p:sldId id="286" r:id="rId15"/>
    <p:sldId id="274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71" autoAdjust="0"/>
    <p:restoredTop sz="94660"/>
  </p:normalViewPr>
  <p:slideViewPr>
    <p:cSldViewPr snapToGrid="0">
      <p:cViewPr varScale="1">
        <p:scale>
          <a:sx n="63" d="100"/>
          <a:sy n="63" d="100"/>
        </p:scale>
        <p:origin x="732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81E2A6A-E88D-45AF-91EC-609D33EBF88F}" type="datetimeFigureOut">
              <a:rPr lang="en-US" smtClean="0"/>
              <a:t>8/29/2022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33EE9E-D034-421E-84E3-1A8CF15456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92837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04ED8-4A3E-4D7E-BD27-4E5DEEA61BCC}" type="datetime1">
              <a:rPr lang="en-US" smtClean="0"/>
              <a:t>8/29/2022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9C9C6-A892-4FD0-8C4C-9B2982EBD36E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>
            <a:extLst>
              <a:ext uri="{FF2B5EF4-FFF2-40B4-BE49-F238E27FC236}">
                <a16:creationId xmlns:a16="http://schemas.microsoft.com/office/drawing/2014/main" id="{ADFABC24-6EB5-4610-A8D6-C7CBDB78274E}"/>
              </a:ext>
            </a:extLst>
          </p:cNvPr>
          <p:cNvPicPr/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129" t="20062" r="13417" b="18981"/>
          <a:stretch/>
        </p:blipFill>
        <p:spPr bwMode="auto">
          <a:xfrm>
            <a:off x="9764639" y="85652"/>
            <a:ext cx="2242350" cy="107668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3" name="Picture 12" descr="image">
            <a:extLst>
              <a:ext uri="{FF2B5EF4-FFF2-40B4-BE49-F238E27FC236}">
                <a16:creationId xmlns:a16="http://schemas.microsoft.com/office/drawing/2014/main" id="{8AEF3627-9142-4600-A7CE-6FC9CC9AC666}"/>
              </a:ext>
            </a:extLst>
          </p:cNvPr>
          <p:cNvPicPr/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2588" y="95689"/>
            <a:ext cx="985649" cy="1045670"/>
          </a:xfrm>
          <a:prstGeom prst="rect">
            <a:avLst/>
          </a:prstGeom>
          <a:noFill/>
          <a:ln>
            <a:noFill/>
          </a:ln>
        </p:spPr>
      </p:pic>
      <p:pic>
        <p:nvPicPr>
          <p:cNvPr id="15" name="Picture 14" descr="image001">
            <a:extLst>
              <a:ext uri="{FF2B5EF4-FFF2-40B4-BE49-F238E27FC236}">
                <a16:creationId xmlns:a16="http://schemas.microsoft.com/office/drawing/2014/main" id="{A1C014DA-CBD5-49C4-BA5F-5AF0CC17AD07}"/>
              </a:ext>
            </a:extLst>
          </p:cNvPr>
          <p:cNvPicPr/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86185" y="121083"/>
            <a:ext cx="1095973" cy="1014721"/>
          </a:xfrm>
          <a:prstGeom prst="rect">
            <a:avLst/>
          </a:prstGeom>
          <a:noFill/>
          <a:ln>
            <a:noFill/>
          </a:ln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25246769-E919-45BD-B26B-402D79D2FE12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0799" y="55420"/>
            <a:ext cx="2843790" cy="11826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41065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F4D61-BB62-4900-BE9D-BE4160415CA1}" type="datetime1">
              <a:rPr lang="en-US" smtClean="0"/>
              <a:t>8/29/2022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9C9C6-A892-4FD0-8C4C-9B2982EBD3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673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5E409-F608-4576-B5C6-3818E866CFB2}" type="datetime1">
              <a:rPr lang="en-US" smtClean="0"/>
              <a:t>8/29/2022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9C9C6-A892-4FD0-8C4C-9B2982EBD3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33724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660E1-4EC1-43FB-9B3B-E5899E8B17A1}" type="datetime1">
              <a:rPr lang="en-US" smtClean="0"/>
              <a:t>8/29/2022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9C9C6-A892-4FD0-8C4C-9B2982EBD36E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8CA62BFB-81CD-4245-B44A-B975660BB91D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29274" t="25663" r="45323" b="55556"/>
          <a:stretch/>
        </p:blipFill>
        <p:spPr>
          <a:xfrm>
            <a:off x="138545" y="33090"/>
            <a:ext cx="1468147" cy="6105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84842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0F1E4-26E3-4AB5-8698-37BA914F0C72}" type="datetime1">
              <a:rPr lang="en-US" smtClean="0"/>
              <a:t>8/29/2022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9C9C6-A892-4FD0-8C4C-9B2982EBD36E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>
            <a:extLst>
              <a:ext uri="{FF2B5EF4-FFF2-40B4-BE49-F238E27FC236}">
                <a16:creationId xmlns:a16="http://schemas.microsoft.com/office/drawing/2014/main" id="{034C07A9-59C0-44CE-969A-1776049E1D7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29274" t="25663" r="45323" b="55556"/>
          <a:stretch/>
        </p:blipFill>
        <p:spPr>
          <a:xfrm>
            <a:off x="138545" y="33090"/>
            <a:ext cx="1468147" cy="6105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46863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598A2-AF55-4706-ABD9-51903712E966}" type="datetime1">
              <a:rPr lang="en-US" smtClean="0"/>
              <a:t>8/29/2022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9C9C6-A892-4FD0-8C4C-9B2982EBD3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44319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98966-1228-440E-9D80-796E1938AE5E}" type="datetime1">
              <a:rPr lang="en-US" smtClean="0"/>
              <a:t>8/29/2022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9C9C6-A892-4FD0-8C4C-9B2982EBD3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08925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67451-F0E6-403F-B750-FC0A2D17D345}" type="datetime1">
              <a:rPr lang="en-US" smtClean="0"/>
              <a:t>8/29/2022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9C9C6-A892-4FD0-8C4C-9B2982EBD3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05247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7367F-925F-454C-8007-8D8013D668C5}" type="datetime1">
              <a:rPr lang="en-US" smtClean="0"/>
              <a:t>8/29/2022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9C9C6-A892-4FD0-8C4C-9B2982EBD3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29882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1AE67446-445E-4DF2-A24A-44B71DC561DB}" type="datetime1">
              <a:rPr lang="en-US" smtClean="0"/>
              <a:t>8/29/2022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249C9C6-A892-4FD0-8C4C-9B2982EBD3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98538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30A41-1C13-4541-AAF7-33C2080505E3}" type="datetime1">
              <a:rPr lang="en-US" smtClean="0"/>
              <a:t>8/29/2022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9C9C6-A892-4FD0-8C4C-9B2982EBD3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22071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42750628-76EA-4E40-BB84-EC104CD277D7}" type="datetime1">
              <a:rPr lang="en-US" smtClean="0"/>
              <a:t>8/29/2022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8249C9C6-A892-4FD0-8C4C-9B2982EBD36E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390098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13B71A-45EB-42FE-ABA8-5FD86CB72FB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Facility for Low Carbon Technology Deployment</a:t>
            </a:r>
            <a:br>
              <a:rPr lang="en-US" dirty="0"/>
            </a:br>
            <a:r>
              <a:rPr lang="en-US" sz="7200" dirty="0"/>
              <a:t>Innovation Challenge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64458D4-6895-4053-8162-4CAD30C5F5E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&lt;Name of Company&gt; </a:t>
            </a:r>
            <a:br>
              <a:rPr lang="en-US" dirty="0"/>
            </a:br>
            <a:r>
              <a:rPr lang="en-US" dirty="0"/>
              <a:t>&lt;Name of Innovation&gt;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00C9488-3658-4E4D-94B3-CC78A18C3D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9C9C6-A892-4FD0-8C4C-9B2982EBD36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16805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B82D7E-0D83-41B0-BA16-A6EBAD3A14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Innovation Benefits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DAE441-5820-4671-959B-3753F33CCE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Benefits &amp; co-benefits expected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dirty="0"/>
              <a:t>Energy efficiency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dirty="0"/>
              <a:t>Productivity gains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dirty="0"/>
              <a:t>Wastage reduction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dirty="0"/>
              <a:t>Enhanced safety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Clearly outline the following (with brief calculations)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dirty="0"/>
              <a:t>Energy savings per annum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dirty="0"/>
              <a:t>Green House Gas (GHG) Emission savings per annum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dirty="0"/>
              <a:t>Cost savings per annum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dirty="0"/>
              <a:t>Other environmental benefits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Clearly share the assumptions for the above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712FE56-5DEE-4C52-B60F-C22BA9F6E4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9C9C6-A892-4FD0-8C4C-9B2982EBD36E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13074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4CA3D1-DE1F-465F-A1A4-8209BEAD1E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Status of Innovation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B6D719-D15E-49D6-9F72-EA6EFB97D3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Prototype drawings can be attached as PDF, but should not exceed 8 MB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If any installations have been completed, please indicate provide a detailed reference of the installation including: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dirty="0"/>
              <a:t>Location and plant name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dirty="0"/>
              <a:t>Installation details (technical and financial)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dirty="0"/>
              <a:t>Name, email id and phone number of contact person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dirty="0"/>
              <a:t>Photographs</a:t>
            </a:r>
          </a:p>
          <a:p>
            <a:pPr>
              <a:buFont typeface="Wingdings" panose="05000000000000000000" pitchFamily="2" charset="2"/>
              <a:buChar char="q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EF14D9C-E96A-4CE6-9AF4-E7E2926780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9C9C6-A892-4FD0-8C4C-9B2982EBD36E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11033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D08786C6-B6BB-4A35-B6E1-2FED2204AA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600" dirty="0"/>
              <a:t>Innovation Compliance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DDCC2EC-9B1E-4A90-9BAF-667971BC0B2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Max 2 slides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964CCE-C6BB-4650-8291-E475761DEA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9C9C6-A892-4FD0-8C4C-9B2982EBD36E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30194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310001C6-B0AD-4EB2-82D1-6CF8FBF9B90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6831485"/>
              </p:ext>
            </p:extLst>
          </p:nvPr>
        </p:nvGraphicFramePr>
        <p:xfrm>
          <a:off x="391975" y="463933"/>
          <a:ext cx="11249025" cy="5768781"/>
        </p:xfrm>
        <a:graphic>
          <a:graphicData uri="http://schemas.openxmlformats.org/drawingml/2006/table">
            <a:tbl>
              <a:tblPr firstRow="1" firstCol="1" bandRow="1"/>
              <a:tblGrid>
                <a:gridCol w="7229523">
                  <a:extLst>
                    <a:ext uri="{9D8B030D-6E8A-4147-A177-3AD203B41FA5}">
                      <a16:colId xmlns:a16="http://schemas.microsoft.com/office/drawing/2014/main" val="1071344312"/>
                    </a:ext>
                  </a:extLst>
                </a:gridCol>
                <a:gridCol w="2407086">
                  <a:extLst>
                    <a:ext uri="{9D8B030D-6E8A-4147-A177-3AD203B41FA5}">
                      <a16:colId xmlns:a16="http://schemas.microsoft.com/office/drawing/2014/main" val="3951734013"/>
                    </a:ext>
                  </a:extLst>
                </a:gridCol>
                <a:gridCol w="1612416">
                  <a:extLst>
                    <a:ext uri="{9D8B030D-6E8A-4147-A177-3AD203B41FA5}">
                      <a16:colId xmlns:a16="http://schemas.microsoft.com/office/drawing/2014/main" val="1041057713"/>
                    </a:ext>
                  </a:extLst>
                </a:gridCol>
              </a:tblGrid>
              <a:tr h="45481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+mn-lt"/>
                          <a:ea typeface="Times New Roman" panose="02020603050405020304" pitchFamily="18" charset="0"/>
                          <a:cs typeface="Gautami" panose="020B0502040204020203" pitchFamily="34" charset="0"/>
                        </a:rPr>
                        <a:t>Functionality</a:t>
                      </a:r>
                      <a:endParaRPr lang="en-US" sz="2000" b="1" dirty="0">
                        <a:effectLst/>
                        <a:latin typeface="+mn-lt"/>
                        <a:ea typeface="Calibri" panose="020F0502020204030204" pitchFamily="34" charset="0"/>
                        <a:cs typeface="Gautami" panose="020B0502040204020203" pitchFamily="34" charset="0"/>
                      </a:endParaRPr>
                    </a:p>
                  </a:txBody>
                  <a:tcPr marL="44227" marR="442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Compliance (Specify yes/no, if yes provide details. </a:t>
                      </a:r>
                      <a:endParaRPr lang="en-US" sz="1400" b="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227" marR="442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 panose="02020603050405020304" pitchFamily="18" charset="0"/>
                          <a:cs typeface="Gautami" panose="020B0502040204020203" pitchFamily="34" charset="0"/>
                        </a:rPr>
                        <a:t>Technology Readiness Level </a:t>
                      </a: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Gautami" panose="020B0502040204020203" pitchFamily="34" charset="0"/>
                      </a:endParaRPr>
                    </a:p>
                  </a:txBody>
                  <a:tcPr marL="44227" marR="442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09881059"/>
                  </a:ext>
                </a:extLst>
              </a:tr>
              <a:tr h="159080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Gautami" panose="020B0502040204020203" pitchFamily="34" charset="0"/>
                        </a:rPr>
                        <a:t>The </a:t>
                      </a:r>
                      <a:r>
                        <a:rPr lang="en-US" sz="1600" b="1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Gautami" panose="020B0502040204020203" pitchFamily="34" charset="0"/>
                        </a:rPr>
                        <a:t>Energy Saving</a:t>
                      </a:r>
                      <a:r>
                        <a:rPr lang="en-US" sz="16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Gautami" panose="020B0502040204020203" pitchFamily="34" charset="0"/>
                        </a:rPr>
                        <a:t> </a:t>
                      </a:r>
                      <a:r>
                        <a:rPr lang="en-US" sz="1600" b="1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Gautami" panose="020B0502040204020203" pitchFamily="34" charset="0"/>
                        </a:rPr>
                        <a:t>Goal </a:t>
                      </a:r>
                      <a:r>
                        <a:rPr lang="en-US" sz="16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Gautami" panose="020B0502040204020203" pitchFamily="34" charset="0"/>
                        </a:rPr>
                        <a:t>of Industrial IoT deployment in the core operational processes</a:t>
                      </a:r>
                      <a:endParaRPr lang="en-US" sz="1600" dirty="0">
                        <a:solidFill>
                          <a:srgbClr val="0070C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Gautami" panose="020B0502040204020203" pitchFamily="34" charset="0"/>
                      </a:endParaRPr>
                    </a:p>
                    <a:p>
                      <a:pPr marL="742950" marR="0" lvl="1" indent="-2857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Calibri" panose="020F0502020204030204" pitchFamily="34" charset="0"/>
                        <a:buChar char="◦"/>
                        <a:tabLst>
                          <a:tab pos="914400" algn="l"/>
                        </a:tabLst>
                      </a:pPr>
                      <a:r>
                        <a:rPr lang="en-US" sz="16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 Reduction of Energy Bill </a:t>
                      </a:r>
                    </a:p>
                    <a:p>
                      <a:pPr marL="742950" marR="0" lvl="1" indent="-2857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Calibri" panose="020F0502020204030204" pitchFamily="34" charset="0"/>
                        <a:buChar char="◦"/>
                        <a:tabLst>
                          <a:tab pos="914400" algn="l"/>
                        </a:tabLst>
                      </a:pPr>
                      <a:r>
                        <a:rPr lang="en-US" sz="16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% Reduction of Cost of production </a:t>
                      </a:r>
                    </a:p>
                    <a:p>
                      <a:pPr marL="742950" marR="0" lvl="1" indent="-2857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Calibri" panose="020F0502020204030204" pitchFamily="34" charset="0"/>
                        <a:buChar char="◦"/>
                        <a:tabLst>
                          <a:tab pos="914400" algn="l"/>
                        </a:tabLst>
                      </a:pPr>
                      <a:r>
                        <a:rPr lang="en-US" sz="16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Technology Readiness Level (refer diagram on next slide) (TRL **)</a:t>
                      </a:r>
                    </a:p>
                    <a:p>
                      <a:pPr marL="742950" marR="0" lvl="1" indent="-2857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Calibri" panose="020F0502020204030204" pitchFamily="34" charset="0"/>
                        <a:buChar char="◦"/>
                        <a:tabLst>
                          <a:tab pos="914400" algn="l"/>
                        </a:tabLst>
                      </a:pPr>
                      <a:r>
                        <a:rPr lang="en-US" sz="16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Provide details of energy and engineering calculations, statistical computations</a:t>
                      </a:r>
                    </a:p>
                  </a:txBody>
                  <a:tcPr marL="44227" marR="442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Gautami" panose="020B0502040204020203" pitchFamily="34" charset="0"/>
                        </a:rPr>
                        <a:t> </a:t>
                      </a:r>
                      <a:endParaRPr lang="en-US" sz="1600" dirty="0">
                        <a:solidFill>
                          <a:srgbClr val="0070C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Gautami" panose="020B0502040204020203" pitchFamily="34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Gautami" panose="020B0502040204020203" pitchFamily="34" charset="0"/>
                        </a:rPr>
                        <a:t>Yes/No</a:t>
                      </a:r>
                      <a:endParaRPr lang="en-US" sz="1600" dirty="0">
                        <a:solidFill>
                          <a:srgbClr val="0070C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Gautami" panose="020B0502040204020203" pitchFamily="34" charset="0"/>
                      </a:endParaRPr>
                    </a:p>
                    <a:p>
                      <a:pPr marL="45720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Gautami" panose="020B0502040204020203" pitchFamily="34" charset="0"/>
                        </a:rPr>
                        <a:t> </a:t>
                      </a:r>
                      <a:endParaRPr lang="en-US" sz="1600" dirty="0">
                        <a:solidFill>
                          <a:srgbClr val="0070C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Gautami" panose="020B0502040204020203" pitchFamily="34" charset="0"/>
                      </a:endParaRPr>
                    </a:p>
                  </a:txBody>
                  <a:tcPr marL="44227" marR="442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Gautami" panose="020B0502040204020203" pitchFamily="34" charset="0"/>
                        </a:rPr>
                        <a:t> </a:t>
                      </a:r>
                      <a:endParaRPr lang="en-US" sz="800" dirty="0">
                        <a:solidFill>
                          <a:srgbClr val="0070C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Gautami" panose="020B0502040204020203" pitchFamily="34" charset="0"/>
                      </a:endParaRPr>
                    </a:p>
                  </a:txBody>
                  <a:tcPr marL="44227" marR="442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45990559"/>
                  </a:ext>
                </a:extLst>
              </a:tr>
              <a:tr h="78752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Gautami" panose="020B0502040204020203" pitchFamily="34" charset="0"/>
                        </a:rPr>
                        <a:t>The </a:t>
                      </a:r>
                      <a:r>
                        <a:rPr lang="en-US" sz="1600" b="1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Gautami" panose="020B0502040204020203" pitchFamily="34" charset="0"/>
                        </a:rPr>
                        <a:t>Innovation</a:t>
                      </a:r>
                      <a:r>
                        <a:rPr lang="en-US" sz="16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Gautami" panose="020B0502040204020203" pitchFamily="34" charset="0"/>
                        </a:rPr>
                        <a:t> achieved in across different </a:t>
                      </a:r>
                      <a:r>
                        <a:rPr lang="en-US" sz="1600" b="1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Gautami" panose="020B0502040204020203" pitchFamily="34" charset="0"/>
                        </a:rPr>
                        <a:t>use cases</a:t>
                      </a:r>
                      <a:r>
                        <a:rPr lang="en-US" sz="16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Gautami" panose="020B0502040204020203" pitchFamily="34" charset="0"/>
                        </a:rPr>
                        <a:t> processes due to Industrial IoT deployment</a:t>
                      </a:r>
                      <a:endParaRPr lang="en-US" sz="1600" dirty="0">
                        <a:solidFill>
                          <a:srgbClr val="0070C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Gautami" panose="020B0502040204020203" pitchFamily="34" charset="0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Gautami" panose="020B0502040204020203" pitchFamily="34" charset="0"/>
                        </a:rPr>
                        <a:t> </a:t>
                      </a:r>
                      <a:endParaRPr lang="en-US" sz="800" dirty="0">
                        <a:solidFill>
                          <a:srgbClr val="0070C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Gautami" panose="020B0502040204020203" pitchFamily="34" charset="0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Gautami" panose="020B0502040204020203" pitchFamily="34" charset="0"/>
                        </a:rPr>
                        <a:t> </a:t>
                      </a:r>
                      <a:endParaRPr lang="en-US" sz="800" dirty="0">
                        <a:solidFill>
                          <a:srgbClr val="0070C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Gautami" panose="020B0502040204020203" pitchFamily="34" charset="0"/>
                      </a:endParaRPr>
                    </a:p>
                  </a:txBody>
                  <a:tcPr marL="44227" marR="442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Gautami" panose="020B0502040204020203" pitchFamily="34" charset="0"/>
                        </a:rPr>
                        <a:t> </a:t>
                      </a:r>
                      <a:endParaRPr lang="en-US" sz="1600" dirty="0">
                        <a:solidFill>
                          <a:srgbClr val="0070C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Gautami" panose="020B0502040204020203" pitchFamily="34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Gautami" panose="020B0502040204020203" pitchFamily="34" charset="0"/>
                        </a:rPr>
                        <a:t>Yes/No </a:t>
                      </a:r>
                      <a:endParaRPr lang="en-US" sz="1600" dirty="0">
                        <a:solidFill>
                          <a:srgbClr val="0070C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Gautami" panose="020B0502040204020203" pitchFamily="34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Gautami" panose="020B0502040204020203" pitchFamily="34" charset="0"/>
                        </a:rPr>
                        <a:t> </a:t>
                      </a:r>
                      <a:endParaRPr lang="en-US" sz="1600" dirty="0">
                        <a:solidFill>
                          <a:srgbClr val="0070C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Gautami" panose="020B0502040204020203" pitchFamily="34" charset="0"/>
                      </a:endParaRPr>
                    </a:p>
                  </a:txBody>
                  <a:tcPr marL="44227" marR="442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700" dirty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Gautami" panose="020B0502040204020203" pitchFamily="34" charset="0"/>
                        </a:rPr>
                        <a:t> </a:t>
                      </a:r>
                      <a:endParaRPr lang="en-US" sz="800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Gautami" panose="020B0502040204020203" pitchFamily="34" charset="0"/>
                      </a:endParaRPr>
                    </a:p>
                  </a:txBody>
                  <a:tcPr marL="44227" marR="442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90438341"/>
                  </a:ext>
                </a:extLst>
              </a:tr>
              <a:tr h="118134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Gautami" panose="020B0502040204020203" pitchFamily="34" charset="0"/>
                        </a:rPr>
                        <a:t>The </a:t>
                      </a:r>
                      <a:r>
                        <a:rPr lang="en-US" sz="1600" b="1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Gautami" panose="020B0502040204020203" pitchFamily="34" charset="0"/>
                        </a:rPr>
                        <a:t>Empowerment </a:t>
                      </a:r>
                      <a:r>
                        <a:rPr lang="en-US" sz="16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Gautami" panose="020B0502040204020203" pitchFamily="34" charset="0"/>
                        </a:rPr>
                        <a:t>of personnel across different functions due to Industrial IoT deployment  </a:t>
                      </a:r>
                      <a:endParaRPr lang="en-US" sz="1600" dirty="0">
                        <a:solidFill>
                          <a:srgbClr val="0070C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Gautami" panose="020B0502040204020203" pitchFamily="34" charset="0"/>
                      </a:endParaRPr>
                    </a:p>
                    <a:p>
                      <a:pPr marL="742950" marR="0" lvl="1" indent="-2857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Calibri" panose="020F0502020204030204" pitchFamily="34" charset="0"/>
                        <a:buChar char="◦"/>
                        <a:tabLst>
                          <a:tab pos="914400" algn="l"/>
                        </a:tabLst>
                      </a:pPr>
                      <a:r>
                        <a:rPr lang="en-US" sz="16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Unified Dashboards and Real-Time Visibility</a:t>
                      </a:r>
                    </a:p>
                    <a:p>
                      <a:pPr marL="742950" marR="0" lvl="1" indent="-2857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Calibri" panose="020F0502020204030204" pitchFamily="34" charset="0"/>
                        <a:buChar char="◦"/>
                        <a:tabLst>
                          <a:tab pos="914400" algn="l"/>
                        </a:tabLst>
                      </a:pPr>
                      <a:r>
                        <a:rPr lang="en-US" sz="16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Drill-down of KPIs and inter-dependencies  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Gautami" panose="020B0502040204020203" pitchFamily="34" charset="0"/>
                        </a:rPr>
                        <a:t> </a:t>
                      </a:r>
                      <a:endParaRPr lang="en-US" sz="800" dirty="0">
                        <a:solidFill>
                          <a:srgbClr val="0070C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Gautami" panose="020B0502040204020203" pitchFamily="34" charset="0"/>
                      </a:endParaRPr>
                    </a:p>
                  </a:txBody>
                  <a:tcPr marL="44227" marR="442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Gautami" panose="020B0502040204020203" pitchFamily="34" charset="0"/>
                        </a:rPr>
                        <a:t> </a:t>
                      </a:r>
                      <a:endParaRPr lang="en-US" sz="1600" dirty="0">
                        <a:solidFill>
                          <a:srgbClr val="0070C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Gautami" panose="020B0502040204020203" pitchFamily="34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Gautami" panose="020B0502040204020203" pitchFamily="34" charset="0"/>
                        </a:rPr>
                        <a:t>Yes/No </a:t>
                      </a:r>
                      <a:endParaRPr lang="en-US" sz="1600" dirty="0">
                        <a:solidFill>
                          <a:srgbClr val="0070C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Gautami" panose="020B0502040204020203" pitchFamily="34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Gautami" panose="020B0502040204020203" pitchFamily="34" charset="0"/>
                        </a:rPr>
                        <a:t> </a:t>
                      </a:r>
                      <a:endParaRPr lang="en-US" sz="1600" dirty="0">
                        <a:solidFill>
                          <a:srgbClr val="0070C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Gautami" panose="020B0502040204020203" pitchFamily="34" charset="0"/>
                      </a:endParaRPr>
                    </a:p>
                  </a:txBody>
                  <a:tcPr marL="44227" marR="442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Gautami" panose="020B0502040204020203" pitchFamily="34" charset="0"/>
                        </a:rPr>
                        <a:t> </a:t>
                      </a:r>
                      <a:endParaRPr lang="en-US" sz="80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Gautami" panose="020B0502040204020203" pitchFamily="34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Gautami" panose="020B0502040204020203" pitchFamily="34" charset="0"/>
                        </a:rPr>
                        <a:t> </a:t>
                      </a:r>
                      <a:endParaRPr lang="en-US" sz="80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Gautami" panose="020B0502040204020203" pitchFamily="34" charset="0"/>
                      </a:endParaRPr>
                    </a:p>
                  </a:txBody>
                  <a:tcPr marL="44227" marR="442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37269979"/>
                  </a:ext>
                </a:extLst>
              </a:tr>
              <a:tr h="156457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Gautami" panose="020B0502040204020203" pitchFamily="34" charset="0"/>
                        </a:rPr>
                        <a:t>The </a:t>
                      </a:r>
                      <a:r>
                        <a:rPr lang="en-US" sz="1600" b="1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Gautami" panose="020B0502040204020203" pitchFamily="34" charset="0"/>
                        </a:rPr>
                        <a:t>Technological </a:t>
                      </a:r>
                      <a:r>
                        <a:rPr lang="en-US" sz="16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Gautami" panose="020B0502040204020203" pitchFamily="34" charset="0"/>
                        </a:rPr>
                        <a:t>reliability and commercial viability of Industrial IoT system proposed / deployed</a:t>
                      </a:r>
                      <a:endParaRPr lang="en-US" sz="1600" dirty="0">
                        <a:solidFill>
                          <a:srgbClr val="0070C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Gautami" panose="020B0502040204020203" pitchFamily="34" charset="0"/>
                      </a:endParaRPr>
                    </a:p>
                    <a:p>
                      <a:pPr marL="285750" marR="0" indent="-2857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6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Gautami" panose="020B0502040204020203" pitchFamily="34" charset="0"/>
                        </a:rPr>
                        <a:t> </a:t>
                      </a:r>
                      <a:r>
                        <a:rPr lang="en-US" sz="16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Design of Time-series database and tag structures algorithms</a:t>
                      </a:r>
                    </a:p>
                    <a:p>
                      <a:pPr marL="285750" marR="0" indent="-2857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6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Capability of Edge-Computing devices</a:t>
                      </a:r>
                    </a:p>
                    <a:p>
                      <a:pPr marL="285750" marR="0" indent="-2857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6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Reliability and scalability of Industrial IoT and Cloud Platforms</a:t>
                      </a:r>
                    </a:p>
                  </a:txBody>
                  <a:tcPr marL="44227" marR="442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Gautami" panose="020B0502040204020203" pitchFamily="34" charset="0"/>
                        </a:rPr>
                        <a:t>Yes/No </a:t>
                      </a:r>
                      <a:endParaRPr lang="en-US" sz="1600" dirty="0">
                        <a:solidFill>
                          <a:srgbClr val="0070C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Gautami" panose="020B0502040204020203" pitchFamily="34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Gautami" panose="020B0502040204020203" pitchFamily="34" charset="0"/>
                        </a:rPr>
                        <a:t> </a:t>
                      </a:r>
                      <a:endParaRPr lang="en-US" sz="1600" dirty="0">
                        <a:solidFill>
                          <a:srgbClr val="0070C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Gautami" panose="020B0502040204020203" pitchFamily="34" charset="0"/>
                      </a:endParaRPr>
                    </a:p>
                  </a:txBody>
                  <a:tcPr marL="44227" marR="442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Gautami" panose="020B0502040204020203" pitchFamily="34" charset="0"/>
                        </a:rPr>
                        <a:t> </a:t>
                      </a:r>
                      <a:endParaRPr lang="en-US" sz="800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Gautami" panose="020B0502040204020203" pitchFamily="34" charset="0"/>
                      </a:endParaRPr>
                    </a:p>
                  </a:txBody>
                  <a:tcPr marL="44227" marR="442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16331167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16F801FB-7FFB-419A-B650-3E0153288E03}"/>
              </a:ext>
            </a:extLst>
          </p:cNvPr>
          <p:cNvSpPr txBox="1"/>
          <p:nvPr/>
        </p:nvSpPr>
        <p:spPr>
          <a:xfrm>
            <a:off x="391975" y="6430617"/>
            <a:ext cx="19536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** refer next slide</a:t>
            </a:r>
            <a:endParaRPr lang="en-IN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60989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DE4153-32C7-47B3-82B6-0DB775425F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9C9C6-A892-4FD0-8C4C-9B2982EBD36E}" type="slidenum">
              <a:rPr lang="en-US" smtClean="0"/>
              <a:t>14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5B37D7B-E915-4DAE-8EAD-9AACD1A21086}"/>
              </a:ext>
            </a:extLst>
          </p:cNvPr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914" t="13744" r="8649" b="8863"/>
          <a:stretch/>
        </p:blipFill>
        <p:spPr bwMode="auto">
          <a:xfrm>
            <a:off x="824948" y="805070"/>
            <a:ext cx="10505661" cy="5158408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47199458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D08786C6-B6BB-4A35-B6E1-2FED2204AA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600" dirty="0"/>
              <a:t>Viability &amp; Market Potential 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DDCC2EC-9B1E-4A90-9BAF-667971BC0B2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Max 6 slides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964CCE-C6BB-4650-8291-E475761DEA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9C9C6-A892-4FD0-8C4C-9B2982EBD36E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450917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3E7B4398-73B1-4650-BF8F-C83018619A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Cost of Technology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8EA5B0EA-5F3C-4BA4-BBD2-CDF88F7717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sz="2400" dirty="0"/>
              <a:t>Total project cost/ economics end to end (include O&amp;M)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400" dirty="0"/>
              <a:t>Please also indicate any anticipated additions/ changes to the existing scheme for installation (and its relevant cost)– for example, any additional retrofit that may be required at the client’s location/plant/facility to accommodate the innovation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8CCB294C-80DA-447F-9DFC-45833E21B1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9C9C6-A892-4FD0-8C4C-9B2982EBD36E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708536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A34A62-9291-4D10-A4FB-224950DF89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Technical/ Onsite Viability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880625-83F1-450A-9FA0-9D8DB02DC6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Collaboration with existing technology suppliers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Impacts on existing technology/ O&amp;M, guarantees, etc.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Are there conditions that may affect the operation? (e.g., weather, water, ambient conditions)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O&amp;M details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How much time will it take for the equipment/solution to be designed and commissioned?</a:t>
            </a:r>
          </a:p>
          <a:p>
            <a:pPr>
              <a:buFont typeface="Wingdings" panose="05000000000000000000" pitchFamily="2" charset="2"/>
              <a:buChar char="q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BF7A906-DD52-4C44-B337-4A87D08B93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9C9C6-A892-4FD0-8C4C-9B2982EBD36E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791903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A04858-4056-4D3D-BCBF-5CEEED9A8D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Financials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285043-D089-444B-B2E4-8D1A18C0F9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Investment Cost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Payback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Return on Investment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133784E-4D73-441C-9EC6-2E9A9E4408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9C9C6-A892-4FD0-8C4C-9B2982EBD36E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248474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634D5E-6E55-4CE4-8468-7A1A329802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Market for the Innovation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BE54C3-C3C5-438B-8E94-953B0BF42D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Replication Potential of the Product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dirty="0"/>
              <a:t>Assuming no limit on your organization’s capacity, how many installations are possible in Indian industry?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Major Sectors to be targeted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Cross Sectoral Potential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Who are your competitors?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Please be specific – numbers, percentages, names, etc.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09B2C8B-8B2F-4914-8D74-6DD4FF9EA0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9C9C6-A892-4FD0-8C4C-9B2982EBD36E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03057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D4816F-65A0-45EB-93B2-490C349950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Instructions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F77F73-00E6-4CAB-B8E1-1E3A811619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Be precise and keep to indicated slide number limits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Provide complete details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Indicate all assumptions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Information in each slide should be presented in not more than 6 </a:t>
            </a:r>
            <a:r>
              <a:rPr lang="en-US"/>
              <a:t>bullet points</a:t>
            </a:r>
          </a:p>
          <a:p>
            <a:pPr>
              <a:buFont typeface="Wingdings" panose="05000000000000000000" pitchFamily="2" charset="2"/>
              <a:buChar char="q"/>
            </a:pP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D44862A-2B77-4DEE-9FCD-708C9E99DB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9C9C6-A892-4FD0-8C4C-9B2982EBD36E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681909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AEB34252-3847-4E71-833C-8083CB8C0B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7200" dirty="0"/>
              <a:t>Scaling up of Innovation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450EFBA-BA8F-4407-A3E4-F9200565D7B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Max 5 slides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EED138-7BEE-4DA5-9FC4-A562A5B450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9C9C6-A892-4FD0-8C4C-9B2982EBD36E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878960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0E0BECFB-E47C-4360-925D-1A50B06300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Business Plan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B31CCBE1-37F0-45AC-9777-09479FE037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Do you have a business plan?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Have you done a SWOT analysis?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How will you access markets/ new customers?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What is your sales strategy?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Funding requirements?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AAB5A1-4FD9-4B90-89C2-F3FD01D162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9C9C6-A892-4FD0-8C4C-9B2982EBD36E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595155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211F0A-F6A9-487B-B1C9-DD94167876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FLCTD Support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2D50E9-2BB3-4CE5-B497-4F54830198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If selected under the FLCTD project, what is support that you require – (a) product/solution development or (b) support for commercialization?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What other support do you expect from FLCTD?</a:t>
            </a:r>
          </a:p>
          <a:p>
            <a:pPr>
              <a:buFont typeface="Wingdings" panose="05000000000000000000" pitchFamily="2" charset="2"/>
              <a:buChar char="q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A9F4EE9-D036-4FC8-AE28-0F3EE4DA1B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9C9C6-A892-4FD0-8C4C-9B2982EBD36E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331528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3B6B87-2495-46ED-8D0A-CF4B354DF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Contact Details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403F1A-7EC4-410A-B38F-A3290B0EEB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Please provide your full contact details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6E1CA10-D095-4F4D-B109-4C88FC4636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9C9C6-A892-4FD0-8C4C-9B2982EBD36E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25070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71BB8D42-70FA-4B26-BEB3-DF970AF996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7200" dirty="0"/>
              <a:t>About the Company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80F7B48-C58C-44E8-A821-85EC66C08ED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Max 2 slides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E9EC5F-E8FE-4934-8287-E8998C88B2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9C9C6-A892-4FD0-8C4C-9B2982EBD36E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1665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486598A-4111-494A-AED7-A64700E6A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Brief Company Profile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F86B5ADD-406E-43C7-A986-3F57EBC88E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Year of incorporation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Brief description of the company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Type of ownership	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Management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Partnership with R&amp;D or institutes if any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Revenues in 2019-20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AD4F67-DCDC-4BD5-9E0C-66781E2184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9C9C6-A892-4FD0-8C4C-9B2982EBD36E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43035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44FCD5F-5D90-4D60-BD4A-B16CF48965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7200" dirty="0"/>
              <a:t>About the Innovation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E9E6309-CDE3-474A-9592-F5A8C5E3C9F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Max 8 slides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534E88-F15B-4E89-9500-40C71C6713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9C9C6-A892-4FD0-8C4C-9B2982EBD36E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6415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0C9AC17-A20B-4D44-99ED-B8D495DB29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Technology Details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DF2EFB8D-BC80-44E9-BFDE-52E8403E88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Brief information about the innovation (2 slides, include photographs and schematics)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Certifications/ patents/ IPR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Which aspect of Industrial IOT does this innovation fall under: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dirty="0"/>
              <a:t>Sensors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dirty="0"/>
              <a:t>Computation Systems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dirty="0"/>
              <a:t>Communication &amp; Reporting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dirty="0"/>
              <a:t>Storage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dirty="0"/>
              <a:t>Latency End to End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dirty="0"/>
              <a:t>Data security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dirty="0"/>
              <a:t>Industrial automation 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dirty="0"/>
              <a:t>Others</a:t>
            </a:r>
          </a:p>
          <a:p>
            <a:pPr lvl="1">
              <a:buFont typeface="Wingdings" panose="05000000000000000000" pitchFamily="2" charset="2"/>
              <a:buChar char="q"/>
            </a:pP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CF3D11-099E-43D7-A39B-A3949A2C3B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9C9C6-A892-4FD0-8C4C-9B2982EBD36E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71068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48FCCC-1A51-4BC5-B438-F6F0575EEC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Innovation Details – part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8AA2D6-38B5-4B1C-B4A6-EF16BFC98A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2647950"/>
            <a:ext cx="10058400" cy="3221144"/>
          </a:xfrm>
        </p:spPr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en-IN" dirty="0"/>
              <a:t> Provide clear explanation of the innovation and technical aspects of your innovation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IN" dirty="0"/>
              <a:t>Which key issue / gap in the industry does this innovation address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Discuss your innovation from the perspective of process, technology, efficiency, cost, practicality.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Compare with other existing technologies that are used for the same purpose – clearly indicate differences.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15B888-6025-4E7A-AF35-4B5D25FD24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9C9C6-A892-4FD0-8C4C-9B2982EBD36E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66312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811C079-A715-477D-B8ED-9F145FF2A1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9C9C6-A892-4FD0-8C4C-9B2982EBD36E}" type="slidenum">
              <a:rPr lang="en-US" smtClean="0"/>
              <a:t>8</a:t>
            </a:fld>
            <a:endParaRPr lang="en-US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ED970337-7DE3-4275-BD7A-51EF26AC31F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58502"/>
              </p:ext>
            </p:extLst>
          </p:nvPr>
        </p:nvGraphicFramePr>
        <p:xfrm>
          <a:off x="24019" y="1361660"/>
          <a:ext cx="12143961" cy="54632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11677">
                  <a:extLst>
                    <a:ext uri="{9D8B030D-6E8A-4147-A177-3AD203B41FA5}">
                      <a16:colId xmlns:a16="http://schemas.microsoft.com/office/drawing/2014/main" val="2400336135"/>
                    </a:ext>
                  </a:extLst>
                </a:gridCol>
                <a:gridCol w="8219661">
                  <a:extLst>
                    <a:ext uri="{9D8B030D-6E8A-4147-A177-3AD203B41FA5}">
                      <a16:colId xmlns:a16="http://schemas.microsoft.com/office/drawing/2014/main" val="1035167530"/>
                    </a:ext>
                  </a:extLst>
                </a:gridCol>
                <a:gridCol w="1612623">
                  <a:extLst>
                    <a:ext uri="{9D8B030D-6E8A-4147-A177-3AD203B41FA5}">
                      <a16:colId xmlns:a16="http://schemas.microsoft.com/office/drawing/2014/main" val="3644688939"/>
                    </a:ext>
                  </a:extLst>
                </a:gridCol>
              </a:tblGrid>
              <a:tr h="542048"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000" dirty="0">
                          <a:effectLst/>
                        </a:rPr>
                        <a:t>Use case* </a:t>
                      </a:r>
                      <a:endParaRPr lang="en-IN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Gautami" panose="020B0502040204020203" pitchFamily="34" charset="0"/>
                      </a:endParaRPr>
                    </a:p>
                  </a:txBody>
                  <a:tcPr marL="83843" marR="83843" marT="41922" marB="41922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1000"/>
                        </a:spcAft>
                      </a:pPr>
                      <a:r>
                        <a:rPr lang="en-US" sz="2000" dirty="0">
                          <a:effectLst/>
                        </a:rPr>
                        <a:t>Expected Outputs</a:t>
                      </a:r>
                      <a:endParaRPr lang="en-IN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Gautami" panose="020B0502040204020203" pitchFamily="34" charset="0"/>
                      </a:endParaRPr>
                    </a:p>
                  </a:txBody>
                  <a:tcPr marL="83843" marR="83843" marT="41922" marB="41922"/>
                </a:tc>
                <a:tc>
                  <a:txBody>
                    <a:bodyPr/>
                    <a:lstStyle/>
                    <a:p>
                      <a:pPr marL="88900" indent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1000"/>
                        </a:spcAft>
                      </a:pPr>
                      <a:r>
                        <a:rPr lang="en-US" sz="20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(Yes/No)</a:t>
                      </a:r>
                      <a:endParaRPr lang="en-IN" sz="20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3843" marR="83843" marT="41922" marB="41922"/>
                </a:tc>
                <a:extLst>
                  <a:ext uri="{0D108BD9-81ED-4DB2-BD59-A6C34878D82A}">
                    <a16:rowId xmlns:a16="http://schemas.microsoft.com/office/drawing/2014/main" val="2898962781"/>
                  </a:ext>
                </a:extLst>
              </a:tr>
              <a:tr h="771643"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</a:rPr>
                        <a:t>Improve Energy Efficiency</a:t>
                      </a:r>
                      <a:endParaRPr lang="en-IN" sz="1400" dirty="0">
                        <a:effectLst/>
                        <a:latin typeface="+mn-lt"/>
                        <a:ea typeface="Calibri" panose="020F0502020204030204" pitchFamily="34" charset="0"/>
                        <a:cs typeface="Gautami" panose="020B0502040204020203" pitchFamily="34" charset="0"/>
                      </a:endParaRPr>
                    </a:p>
                  </a:txBody>
                  <a:tcPr marL="83843" marR="83843" marT="41922" marB="41922"/>
                </a:tc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07000"/>
                        </a:lnSpc>
                        <a:spcAft>
                          <a:spcPts val="10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400" dirty="0">
                          <a:effectLst/>
                          <a:latin typeface="+mn-lt"/>
                        </a:rPr>
                        <a:t>Track and reduce idle running of equipment while not in use</a:t>
                      </a:r>
                      <a:endParaRPr lang="en-IN" sz="1400" dirty="0">
                        <a:effectLst/>
                        <a:latin typeface="+mn-lt"/>
                      </a:endParaRPr>
                    </a:p>
                    <a:p>
                      <a:pPr marL="342900" lvl="0" indent="-342900" algn="l">
                        <a:lnSpc>
                          <a:spcPct val="107000"/>
                        </a:lnSpc>
                        <a:spcAft>
                          <a:spcPts val="10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400" dirty="0">
                          <a:effectLst/>
                          <a:latin typeface="+mn-lt"/>
                        </a:rPr>
                        <a:t>Track efficiency of equipment and Specific Energy Consumption of unit/plant </a:t>
                      </a:r>
                      <a:endParaRPr lang="en-IN" sz="1400" dirty="0">
                        <a:effectLst/>
                        <a:latin typeface="+mn-lt"/>
                        <a:ea typeface="Calibri" panose="020F0502020204030204" pitchFamily="34" charset="0"/>
                        <a:cs typeface="Gautami" panose="020B0502040204020203" pitchFamily="34" charset="0"/>
                      </a:endParaRPr>
                    </a:p>
                  </a:txBody>
                  <a:tcPr marL="83843" marR="83843" marT="41922" marB="41922"/>
                </a:tc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07000"/>
                        </a:lnSpc>
                        <a:spcAft>
                          <a:spcPts val="1000"/>
                        </a:spcAft>
                        <a:buFont typeface="Symbol" panose="05050102010706020507" pitchFamily="18" charset="2"/>
                        <a:buChar char=""/>
                      </a:pPr>
                      <a:endParaRPr lang="en-IN" sz="1400" dirty="0">
                        <a:effectLst/>
                        <a:latin typeface="+mn-lt"/>
                        <a:ea typeface="Calibri" panose="020F0502020204030204" pitchFamily="34" charset="0"/>
                        <a:cs typeface="Gautami" panose="020B0502040204020203" pitchFamily="34" charset="0"/>
                      </a:endParaRPr>
                    </a:p>
                  </a:txBody>
                  <a:tcPr marL="83843" marR="83843" marT="41922" marB="41922"/>
                </a:tc>
                <a:extLst>
                  <a:ext uri="{0D108BD9-81ED-4DB2-BD59-A6C34878D82A}">
                    <a16:rowId xmlns:a16="http://schemas.microsoft.com/office/drawing/2014/main" val="1246768941"/>
                  </a:ext>
                </a:extLst>
              </a:tr>
              <a:tr h="1065456"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</a:rPr>
                        <a:t>Energy saving through Production Optimization</a:t>
                      </a:r>
                      <a:endParaRPr lang="en-IN" sz="1400" dirty="0">
                        <a:effectLst/>
                        <a:latin typeface="+mn-lt"/>
                        <a:ea typeface="Calibri" panose="020F0502020204030204" pitchFamily="34" charset="0"/>
                        <a:cs typeface="Gautami" panose="020B0502040204020203" pitchFamily="34" charset="0"/>
                      </a:endParaRPr>
                    </a:p>
                  </a:txBody>
                  <a:tcPr marL="83843" marR="83843" marT="41922" marB="41922"/>
                </a:tc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07000"/>
                        </a:lnSpc>
                        <a:spcAft>
                          <a:spcPts val="10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400" dirty="0">
                          <a:effectLst/>
                          <a:latin typeface="+mn-lt"/>
                        </a:rPr>
                        <a:t>Optimize the Production process </a:t>
                      </a:r>
                      <a:endParaRPr lang="en-IN" sz="1400" dirty="0">
                        <a:effectLst/>
                        <a:latin typeface="+mn-lt"/>
                      </a:endParaRPr>
                    </a:p>
                    <a:p>
                      <a:pPr marL="342900" lvl="0" indent="-342900" algn="l">
                        <a:lnSpc>
                          <a:spcPct val="107000"/>
                        </a:lnSpc>
                        <a:spcAft>
                          <a:spcPts val="10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400" dirty="0">
                          <a:effectLst/>
                          <a:latin typeface="+mn-lt"/>
                        </a:rPr>
                        <a:t>Decrease interruptions in production processes, </a:t>
                      </a:r>
                      <a:endParaRPr lang="en-IN" sz="1400" dirty="0">
                        <a:effectLst/>
                        <a:latin typeface="+mn-lt"/>
                      </a:endParaRPr>
                    </a:p>
                    <a:p>
                      <a:pPr marL="342900" lvl="0" indent="-342900" algn="l">
                        <a:lnSpc>
                          <a:spcPct val="107000"/>
                        </a:lnSpc>
                        <a:spcAft>
                          <a:spcPts val="10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400" dirty="0">
                          <a:effectLst/>
                          <a:latin typeface="+mn-lt"/>
                        </a:rPr>
                        <a:t>Scheduling manual/autonomous operations</a:t>
                      </a:r>
                      <a:endParaRPr lang="en-IN" sz="1400" dirty="0">
                        <a:effectLst/>
                        <a:latin typeface="+mn-lt"/>
                        <a:ea typeface="Calibri" panose="020F0502020204030204" pitchFamily="34" charset="0"/>
                        <a:cs typeface="Gautami" panose="020B0502040204020203" pitchFamily="34" charset="0"/>
                      </a:endParaRPr>
                    </a:p>
                  </a:txBody>
                  <a:tcPr marL="83843" marR="83843" marT="41922" marB="41922"/>
                </a:tc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07000"/>
                        </a:lnSpc>
                        <a:spcAft>
                          <a:spcPts val="1000"/>
                        </a:spcAft>
                        <a:buFont typeface="Symbol" panose="05050102010706020507" pitchFamily="18" charset="2"/>
                        <a:buChar char=""/>
                      </a:pPr>
                      <a:endParaRPr lang="en-IN" sz="1400" dirty="0">
                        <a:effectLst/>
                        <a:latin typeface="+mn-lt"/>
                        <a:ea typeface="Calibri" panose="020F0502020204030204" pitchFamily="34" charset="0"/>
                        <a:cs typeface="Gautami" panose="020B0502040204020203" pitchFamily="34" charset="0"/>
                      </a:endParaRPr>
                    </a:p>
                  </a:txBody>
                  <a:tcPr marL="83843" marR="83843" marT="41922" marB="41922"/>
                </a:tc>
                <a:extLst>
                  <a:ext uri="{0D108BD9-81ED-4DB2-BD59-A6C34878D82A}">
                    <a16:rowId xmlns:a16="http://schemas.microsoft.com/office/drawing/2014/main" val="225705500"/>
                  </a:ext>
                </a:extLst>
              </a:tr>
              <a:tr h="1324895"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</a:rPr>
                        <a:t>Improve Productivity</a:t>
                      </a:r>
                      <a:endParaRPr lang="en-IN" sz="1400" dirty="0">
                        <a:effectLst/>
                        <a:latin typeface="+mn-lt"/>
                        <a:ea typeface="Calibri" panose="020F0502020204030204" pitchFamily="34" charset="0"/>
                        <a:cs typeface="Gautami" panose="020B0502040204020203" pitchFamily="34" charset="0"/>
                      </a:endParaRPr>
                    </a:p>
                  </a:txBody>
                  <a:tcPr marL="83843" marR="83843" marT="41922" marB="41922"/>
                </a:tc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07000"/>
                        </a:lnSpc>
                        <a:spcAft>
                          <a:spcPts val="10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400" dirty="0">
                          <a:effectLst/>
                          <a:latin typeface="+mn-lt"/>
                        </a:rPr>
                        <a:t>Analytics, track machine conditions and reduce down time</a:t>
                      </a:r>
                      <a:endParaRPr lang="en-IN" sz="1400" dirty="0">
                        <a:effectLst/>
                        <a:latin typeface="+mn-lt"/>
                      </a:endParaRPr>
                    </a:p>
                    <a:p>
                      <a:pPr marL="342900" lvl="0" indent="-342900" algn="l">
                        <a:lnSpc>
                          <a:spcPct val="107000"/>
                        </a:lnSpc>
                        <a:spcAft>
                          <a:spcPts val="10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400" dirty="0">
                          <a:effectLst/>
                          <a:latin typeface="+mn-lt"/>
                        </a:rPr>
                        <a:t>Monitor KPI to track production improve </a:t>
                      </a:r>
                      <a:endParaRPr lang="en-IN" sz="1400" dirty="0">
                        <a:effectLst/>
                        <a:latin typeface="+mn-lt"/>
                      </a:endParaRPr>
                    </a:p>
                    <a:p>
                      <a:pPr marL="342900" lvl="0" indent="-342900" algn="l">
                        <a:lnSpc>
                          <a:spcPct val="107000"/>
                        </a:lnSpc>
                        <a:spcAft>
                          <a:spcPts val="10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400" dirty="0">
                          <a:effectLst/>
                          <a:latin typeface="+mn-lt"/>
                        </a:rPr>
                        <a:t>Track anomalies in Production process and quality of intermediate products to reduce rejection of finished product </a:t>
                      </a:r>
                      <a:endParaRPr lang="en-IN" sz="1400" dirty="0">
                        <a:effectLst/>
                        <a:latin typeface="+mn-lt"/>
                        <a:ea typeface="Calibri" panose="020F0502020204030204" pitchFamily="34" charset="0"/>
                        <a:cs typeface="Gautami" panose="020B0502040204020203" pitchFamily="34" charset="0"/>
                      </a:endParaRPr>
                    </a:p>
                  </a:txBody>
                  <a:tcPr marL="83843" marR="83843" marT="41922" marB="41922"/>
                </a:tc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07000"/>
                        </a:lnSpc>
                        <a:spcAft>
                          <a:spcPts val="1000"/>
                        </a:spcAft>
                        <a:buFont typeface="Symbol" panose="05050102010706020507" pitchFamily="18" charset="2"/>
                        <a:buChar char=""/>
                      </a:pPr>
                      <a:endParaRPr lang="en-IN" sz="1600" dirty="0">
                        <a:effectLst/>
                        <a:latin typeface="+mn-lt"/>
                        <a:ea typeface="Calibri" panose="020F0502020204030204" pitchFamily="34" charset="0"/>
                        <a:cs typeface="Gautami" panose="020B0502040204020203" pitchFamily="34" charset="0"/>
                      </a:endParaRPr>
                    </a:p>
                  </a:txBody>
                  <a:tcPr marL="83843" marR="83843" marT="41922" marB="41922"/>
                </a:tc>
                <a:extLst>
                  <a:ext uri="{0D108BD9-81ED-4DB2-BD59-A6C34878D82A}">
                    <a16:rowId xmlns:a16="http://schemas.microsoft.com/office/drawing/2014/main" val="2401759455"/>
                  </a:ext>
                </a:extLst>
              </a:tr>
              <a:tr h="1065456"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</a:rPr>
                        <a:t>Reduce Wastage of Raw materials and Emissions</a:t>
                      </a:r>
                      <a:endParaRPr lang="en-IN" sz="1400" dirty="0">
                        <a:effectLst/>
                        <a:latin typeface="+mn-lt"/>
                        <a:ea typeface="Calibri" panose="020F0502020204030204" pitchFamily="34" charset="0"/>
                        <a:cs typeface="Gautami" panose="020B0502040204020203" pitchFamily="34" charset="0"/>
                      </a:endParaRPr>
                    </a:p>
                  </a:txBody>
                  <a:tcPr marL="83843" marR="83843" marT="41922" marB="41922"/>
                </a:tc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07000"/>
                        </a:lnSpc>
                        <a:spcAft>
                          <a:spcPts val="10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400">
                          <a:effectLst/>
                          <a:latin typeface="+mn-lt"/>
                        </a:rPr>
                        <a:t>Monitor, Input quality Control, Producing Quality Products</a:t>
                      </a:r>
                      <a:endParaRPr lang="en-IN" sz="1400">
                        <a:effectLst/>
                        <a:latin typeface="+mn-lt"/>
                      </a:endParaRPr>
                    </a:p>
                    <a:p>
                      <a:pPr marL="342900" lvl="0" indent="-342900" algn="l">
                        <a:lnSpc>
                          <a:spcPct val="107000"/>
                        </a:lnSpc>
                        <a:spcAft>
                          <a:spcPts val="10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400">
                          <a:effectLst/>
                          <a:latin typeface="+mn-lt"/>
                        </a:rPr>
                        <a:t>Optimization of Resources utilized </a:t>
                      </a:r>
                      <a:endParaRPr lang="en-IN" sz="1400">
                        <a:effectLst/>
                        <a:latin typeface="+mn-lt"/>
                      </a:endParaRPr>
                    </a:p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10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400">
                          <a:effectLst/>
                          <a:latin typeface="+mn-lt"/>
                        </a:rPr>
                        <a:t>Monitor emission levels to meet Government Regulations </a:t>
                      </a:r>
                      <a:endParaRPr lang="en-IN" sz="1400">
                        <a:effectLst/>
                        <a:latin typeface="+mn-lt"/>
                        <a:ea typeface="Calibri" panose="020F0502020204030204" pitchFamily="34" charset="0"/>
                        <a:cs typeface="Gautami" panose="020B0502040204020203" pitchFamily="34" charset="0"/>
                      </a:endParaRPr>
                    </a:p>
                  </a:txBody>
                  <a:tcPr marL="83843" marR="83843" marT="41922" marB="41922"/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1000"/>
                        </a:spcAft>
                        <a:buFont typeface="Symbol" panose="05050102010706020507" pitchFamily="18" charset="2"/>
                        <a:buChar char=""/>
                      </a:pPr>
                      <a:endParaRPr lang="en-IN" sz="1400" dirty="0">
                        <a:effectLst/>
                        <a:latin typeface="+mn-lt"/>
                        <a:ea typeface="Calibri" panose="020F0502020204030204" pitchFamily="34" charset="0"/>
                        <a:cs typeface="Gautami" panose="020B0502040204020203" pitchFamily="34" charset="0"/>
                      </a:endParaRPr>
                    </a:p>
                  </a:txBody>
                  <a:tcPr marL="83843" marR="83843" marT="41922" marB="41922"/>
                </a:tc>
                <a:extLst>
                  <a:ext uri="{0D108BD9-81ED-4DB2-BD59-A6C34878D82A}">
                    <a16:rowId xmlns:a16="http://schemas.microsoft.com/office/drawing/2014/main" val="4254173872"/>
                  </a:ext>
                </a:extLst>
              </a:tr>
              <a:tr h="693752"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</a:rPr>
                        <a:t>Maintenance</a:t>
                      </a:r>
                      <a:endParaRPr lang="en-IN" sz="1400" dirty="0">
                        <a:effectLst/>
                        <a:latin typeface="+mn-lt"/>
                        <a:ea typeface="Calibri" panose="020F0502020204030204" pitchFamily="34" charset="0"/>
                        <a:cs typeface="Gautami" panose="020B0502040204020203" pitchFamily="34" charset="0"/>
                      </a:endParaRPr>
                    </a:p>
                  </a:txBody>
                  <a:tcPr marL="83843" marR="83843" marT="41922" marB="41922" anchor="ctr"/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10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400" dirty="0">
                          <a:effectLst/>
                          <a:latin typeface="+mn-lt"/>
                        </a:rPr>
                        <a:t>Condition based maintenance (CBM)</a:t>
                      </a:r>
                      <a:endParaRPr lang="en-IN" sz="1400" dirty="0">
                        <a:effectLst/>
                        <a:latin typeface="+mn-lt"/>
                      </a:endParaRPr>
                    </a:p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10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400" dirty="0">
                          <a:effectLst/>
                          <a:latin typeface="+mn-lt"/>
                        </a:rPr>
                        <a:t>Analytics, Optimization of Maintenance schedules</a:t>
                      </a:r>
                      <a:endParaRPr lang="en-IN" sz="1400" dirty="0">
                        <a:effectLst/>
                        <a:latin typeface="+mn-lt"/>
                        <a:ea typeface="Calibri" panose="020F0502020204030204" pitchFamily="34" charset="0"/>
                        <a:cs typeface="Gautami" panose="020B0502040204020203" pitchFamily="34" charset="0"/>
                      </a:endParaRPr>
                    </a:p>
                  </a:txBody>
                  <a:tcPr marL="83843" marR="83843" marT="41922" marB="41922" anchor="ctr"/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1000"/>
                        </a:spcAft>
                        <a:buFont typeface="Symbol" panose="05050102010706020507" pitchFamily="18" charset="2"/>
                        <a:buChar char=""/>
                      </a:pPr>
                      <a:endParaRPr lang="en-IN" sz="1400" dirty="0">
                        <a:effectLst/>
                        <a:latin typeface="+mn-lt"/>
                        <a:ea typeface="Calibri" panose="020F0502020204030204" pitchFamily="34" charset="0"/>
                        <a:cs typeface="Gautami" panose="020B0502040204020203" pitchFamily="34" charset="0"/>
                      </a:endParaRPr>
                    </a:p>
                  </a:txBody>
                  <a:tcPr marL="83843" marR="83843" marT="41922" marB="41922" anchor="ctr"/>
                </a:tc>
                <a:extLst>
                  <a:ext uri="{0D108BD9-81ED-4DB2-BD59-A6C34878D82A}">
                    <a16:rowId xmlns:a16="http://schemas.microsoft.com/office/drawing/2014/main" val="1454318792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A9BE59A0-D3F3-4559-A76E-FDFEF5C0D2D8}"/>
              </a:ext>
            </a:extLst>
          </p:cNvPr>
          <p:cNvSpPr txBox="1"/>
          <p:nvPr/>
        </p:nvSpPr>
        <p:spPr>
          <a:xfrm>
            <a:off x="3049115" y="532505"/>
            <a:ext cx="7378147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3200" b="1" dirty="0"/>
              <a:t>Use case addressed by the Innovation</a:t>
            </a:r>
            <a:r>
              <a:rPr lang="en-IN" sz="3200" b="1" dirty="0"/>
              <a:t>  </a:t>
            </a:r>
            <a:endParaRPr lang="en-IN" sz="3200" b="1" dirty="0">
              <a:highlight>
                <a:srgbClr val="FF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29271875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48FCCC-1A51-4BC5-B438-F6F0575EEC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4935" y="373460"/>
            <a:ext cx="10197548" cy="1450757"/>
          </a:xfrm>
        </p:spPr>
        <p:txBody>
          <a:bodyPr>
            <a:normAutofit/>
          </a:bodyPr>
          <a:lstStyle/>
          <a:p>
            <a:r>
              <a:rPr lang="en-US" sz="3600" b="1" dirty="0"/>
              <a:t>Provide details of the Use Cases addressed by Innovation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8AA2D6-38B5-4B1C-B4A6-EF16BFC98A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1463964"/>
            <a:ext cx="10058400" cy="4995821"/>
          </a:xfrm>
        </p:spPr>
        <p:txBody>
          <a:bodyPr>
            <a:normAutofit/>
          </a:bodyPr>
          <a:lstStyle/>
          <a:p>
            <a:pPr algn="just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q"/>
            </a:pPr>
            <a:endParaRPr lang="en-IN" sz="1800" dirty="0"/>
          </a:p>
          <a:p>
            <a:pPr algn="just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en-US" sz="1800" dirty="0"/>
              <a:t>The Empowerment of personnel across different functions due to Industrial IoT deployment  </a:t>
            </a:r>
          </a:p>
          <a:p>
            <a:pPr marL="534988" indent="-174625" algn="just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800" dirty="0"/>
              <a:t>Unified Dashboards and Real-Time Visibility</a:t>
            </a:r>
          </a:p>
          <a:p>
            <a:pPr marL="534988" indent="-174625" algn="just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800" dirty="0"/>
              <a:t>Drill-down of KPIs and inter-dependencies </a:t>
            </a:r>
            <a:endParaRPr lang="en-IN" sz="1800" dirty="0"/>
          </a:p>
          <a:p>
            <a:pPr algn="just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en-US" sz="1800" dirty="0"/>
              <a:t>The Technological reliability and commercial viability of Industrial IoT system proposed / deployed</a:t>
            </a:r>
          </a:p>
          <a:p>
            <a:pPr marL="534988" indent="-174625" algn="just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800" dirty="0"/>
              <a:t>Design of Time-series database and tag structures algorithms</a:t>
            </a:r>
          </a:p>
          <a:p>
            <a:pPr marL="534988" indent="-174625" algn="just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800" dirty="0"/>
              <a:t>Capability of Edge-Computing devices</a:t>
            </a:r>
          </a:p>
          <a:p>
            <a:pPr marL="534988" indent="-174625" algn="just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800" dirty="0"/>
              <a:t>Reliability and scalability of Industrial IoT and Cloud Platforms</a:t>
            </a:r>
            <a:endParaRPr lang="en-IN" sz="1800" dirty="0"/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en-US" sz="1800" dirty="0"/>
              <a:t>Data Governance</a:t>
            </a:r>
          </a:p>
          <a:p>
            <a:pPr marL="719138" indent="-18415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800" dirty="0"/>
              <a:t>Data storage and maintenance.</a:t>
            </a:r>
          </a:p>
          <a:p>
            <a:pPr marL="719138" indent="-18415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800" dirty="0"/>
              <a:t>Data security in terms of protecting data from any unauthorized third-party access or malicious attacks and exploitation of data</a:t>
            </a:r>
          </a:p>
          <a:p>
            <a:pPr marL="719138" indent="-18415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800" dirty="0"/>
              <a:t>Data privacy with respect to processing, storage and usage and rights</a:t>
            </a:r>
          </a:p>
          <a:p>
            <a:pPr marL="719138" indent="-18415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800" dirty="0"/>
              <a:t>Sharing with Operational Roles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15B888-6025-4E7A-AF35-4B5D25FD24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9C9C6-A892-4FD0-8C4C-9B2982EBD36E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3050544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294</TotalTime>
  <Words>1022</Words>
  <Application>Microsoft Office PowerPoint</Application>
  <PresentationFormat>Widescreen</PresentationFormat>
  <Paragraphs>185</Paragraphs>
  <Slides>23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9" baseType="lpstr">
      <vt:lpstr>Arial</vt:lpstr>
      <vt:lpstr>Calibri</vt:lpstr>
      <vt:lpstr>Calibri Light</vt:lpstr>
      <vt:lpstr>Symbol</vt:lpstr>
      <vt:lpstr>Wingdings</vt:lpstr>
      <vt:lpstr>Retrospect</vt:lpstr>
      <vt:lpstr>Facility for Low Carbon Technology Deployment Innovation Challenge</vt:lpstr>
      <vt:lpstr>Instructions</vt:lpstr>
      <vt:lpstr>About the Company</vt:lpstr>
      <vt:lpstr>Brief Company Profile</vt:lpstr>
      <vt:lpstr>About the Innovation</vt:lpstr>
      <vt:lpstr>Technology Details</vt:lpstr>
      <vt:lpstr>Innovation Details – part 1</vt:lpstr>
      <vt:lpstr>PowerPoint Presentation</vt:lpstr>
      <vt:lpstr>Provide details of the Use Cases addressed by Innovation</vt:lpstr>
      <vt:lpstr>Innovation Benefits</vt:lpstr>
      <vt:lpstr>Status of Innovation</vt:lpstr>
      <vt:lpstr>Innovation Compliance</vt:lpstr>
      <vt:lpstr>PowerPoint Presentation</vt:lpstr>
      <vt:lpstr>PowerPoint Presentation</vt:lpstr>
      <vt:lpstr>Viability &amp; Market Potential </vt:lpstr>
      <vt:lpstr>Cost of Technology</vt:lpstr>
      <vt:lpstr>Technical/ Onsite Viability </vt:lpstr>
      <vt:lpstr>Financials</vt:lpstr>
      <vt:lpstr>Market for the Innovation</vt:lpstr>
      <vt:lpstr>Scaling up of Innovation</vt:lpstr>
      <vt:lpstr>Business Plan</vt:lpstr>
      <vt:lpstr>FLCTD Support</vt:lpstr>
      <vt:lpstr>Contact Details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Facility for Low Carbon Technology Deployment WHR Innovation Challenge</dc:title>
  <dc:creator>NISHA JAYARAM</dc:creator>
  <cp:lastModifiedBy>rishabh goel</cp:lastModifiedBy>
  <cp:revision>53</cp:revision>
  <dcterms:created xsi:type="dcterms:W3CDTF">2018-03-13T09:15:39Z</dcterms:created>
  <dcterms:modified xsi:type="dcterms:W3CDTF">2022-08-29T08:11:38Z</dcterms:modified>
</cp:coreProperties>
</file>