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74" r:id="rId14"/>
    <p:sldId id="266" r:id="rId15"/>
    <p:sldId id="267" r:id="rId16"/>
    <p:sldId id="268" r:id="rId17"/>
    <p:sldId id="269" r:id="rId18"/>
    <p:sldId id="279" r:id="rId19"/>
    <p:sldId id="280" r:id="rId20"/>
    <p:sldId id="273" r:id="rId21"/>
    <p:sldId id="265" r:id="rId22"/>
    <p:sldId id="275"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E2A6A-E88D-45AF-91EC-609D33EBF88F}"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3EE9E-D034-421E-84E3-1A8CF1545639}" type="slidenum">
              <a:rPr lang="en-US" smtClean="0"/>
              <a:t>‹#›</a:t>
            </a:fld>
            <a:endParaRPr lang="en-US"/>
          </a:p>
        </p:txBody>
      </p:sp>
    </p:spTree>
    <p:extLst>
      <p:ext uri="{BB962C8B-B14F-4D97-AF65-F5344CB8AC3E}">
        <p14:creationId xmlns:p14="http://schemas.microsoft.com/office/powerpoint/2010/main" val="159928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204ED8-4A3E-4D7E-BD27-4E5DEEA61BCC}" type="datetime1">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C9C6-A892-4FD0-8C4C-9B2982EBD3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image">
            <a:extLst>
              <a:ext uri="{FF2B5EF4-FFF2-40B4-BE49-F238E27FC236}">
                <a16:creationId xmlns:a16="http://schemas.microsoft.com/office/drawing/2014/main" id="{8AEF3627-9142-4600-A7CE-6FC9CC9AC66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806" y="186338"/>
            <a:ext cx="985650" cy="1014721"/>
          </a:xfrm>
          <a:prstGeom prst="rect">
            <a:avLst/>
          </a:prstGeom>
          <a:noFill/>
          <a:ln>
            <a:noFill/>
          </a:ln>
        </p:spPr>
      </p:pic>
      <p:pic>
        <p:nvPicPr>
          <p:cNvPr id="15" name="Picture 14" descr="image001">
            <a:extLst>
              <a:ext uri="{FF2B5EF4-FFF2-40B4-BE49-F238E27FC236}">
                <a16:creationId xmlns:a16="http://schemas.microsoft.com/office/drawing/2014/main" id="{A1C014DA-CBD5-49C4-BA5F-5AF0CC17AD0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41238" y="172956"/>
            <a:ext cx="1095973" cy="1014721"/>
          </a:xfrm>
          <a:prstGeom prst="rect">
            <a:avLst/>
          </a:prstGeom>
          <a:noFill/>
          <a:ln>
            <a:noFill/>
          </a:ln>
        </p:spPr>
      </p:pic>
      <p:pic>
        <p:nvPicPr>
          <p:cNvPr id="12" name="Picture 11">
            <a:extLst>
              <a:ext uri="{FF2B5EF4-FFF2-40B4-BE49-F238E27FC236}">
                <a16:creationId xmlns:a16="http://schemas.microsoft.com/office/drawing/2014/main" id="{F122A68F-2A52-456E-A258-CF27A45C7E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4213" y="251635"/>
            <a:ext cx="2544430" cy="790195"/>
          </a:xfrm>
          <a:prstGeom prst="rect">
            <a:avLst/>
          </a:prstGeom>
        </p:spPr>
      </p:pic>
      <p:pic>
        <p:nvPicPr>
          <p:cNvPr id="16" name="Picture 15">
            <a:extLst>
              <a:ext uri="{FF2B5EF4-FFF2-40B4-BE49-F238E27FC236}">
                <a16:creationId xmlns:a16="http://schemas.microsoft.com/office/drawing/2014/main" id="{0CF23274-F705-40C5-A23E-8E099E7189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50118" y="322570"/>
            <a:ext cx="1873056" cy="648326"/>
          </a:xfrm>
          <a:prstGeom prst="rect">
            <a:avLst/>
          </a:prstGeom>
        </p:spPr>
      </p:pic>
      <p:pic>
        <p:nvPicPr>
          <p:cNvPr id="19" name="Picture 18">
            <a:extLst>
              <a:ext uri="{FF2B5EF4-FFF2-40B4-BE49-F238E27FC236}">
                <a16:creationId xmlns:a16="http://schemas.microsoft.com/office/drawing/2014/main" id="{F6CC65A7-FA7A-401C-8F9D-6E0350A2940F}"/>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1328" r="30133" b="38082"/>
          <a:stretch/>
        </p:blipFill>
        <p:spPr>
          <a:xfrm>
            <a:off x="3357158" y="172956"/>
            <a:ext cx="1518745" cy="1014721"/>
          </a:xfrm>
          <a:prstGeom prst="rect">
            <a:avLst/>
          </a:prstGeom>
        </p:spPr>
      </p:pic>
      <p:pic>
        <p:nvPicPr>
          <p:cNvPr id="21" name="Picture 20">
            <a:extLst>
              <a:ext uri="{FF2B5EF4-FFF2-40B4-BE49-F238E27FC236}">
                <a16:creationId xmlns:a16="http://schemas.microsoft.com/office/drawing/2014/main" id="{43DF533C-940A-462D-9037-5C349ECC538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9468" t="17531" r="10675" b="14855"/>
          <a:stretch/>
        </p:blipFill>
        <p:spPr>
          <a:xfrm>
            <a:off x="10309063" y="104709"/>
            <a:ext cx="1854947" cy="1014721"/>
          </a:xfrm>
          <a:prstGeom prst="rect">
            <a:avLst/>
          </a:prstGeom>
        </p:spPr>
      </p:pic>
    </p:spTree>
    <p:extLst>
      <p:ext uri="{BB962C8B-B14F-4D97-AF65-F5344CB8AC3E}">
        <p14:creationId xmlns:p14="http://schemas.microsoft.com/office/powerpoint/2010/main" val="29541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4F4D61-BB62-4900-BE9D-BE4160415CA1}" type="datetime1">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22096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5E409-F608-4576-B5C6-3818E866CFB2}" type="datetime1">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1923372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60E1-4EC1-43FB-9B3B-E5899E8B17A1}" type="datetime1">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C9C6-A892-4FD0-8C4C-9B2982EBD36E}" type="slidenum">
              <a:rPr lang="en-US" smtClean="0"/>
              <a:t>‹#›</a:t>
            </a:fld>
            <a:endParaRPr lang="en-US"/>
          </a:p>
        </p:txBody>
      </p:sp>
      <p:pic>
        <p:nvPicPr>
          <p:cNvPr id="8" name="Picture 7">
            <a:extLst>
              <a:ext uri="{FF2B5EF4-FFF2-40B4-BE49-F238E27FC236}">
                <a16:creationId xmlns:a16="http://schemas.microsoft.com/office/drawing/2014/main" id="{8CA62BFB-81CD-4245-B44A-B975660BB91D}"/>
              </a:ext>
            </a:extLst>
          </p:cNvPr>
          <p:cNvPicPr>
            <a:picLocks noChangeAspect="1"/>
          </p:cNvPicPr>
          <p:nvPr userDrawn="1"/>
        </p:nvPicPr>
        <p:blipFill rotWithShape="1">
          <a:blip r:embed="rId2"/>
          <a:srcRect l="29274" t="25663" r="45323" b="55556"/>
          <a:stretch/>
        </p:blipFill>
        <p:spPr>
          <a:xfrm>
            <a:off x="138545" y="33090"/>
            <a:ext cx="1468147" cy="610563"/>
          </a:xfrm>
          <a:prstGeom prst="rect">
            <a:avLst/>
          </a:prstGeom>
        </p:spPr>
      </p:pic>
    </p:spTree>
    <p:extLst>
      <p:ext uri="{BB962C8B-B14F-4D97-AF65-F5344CB8AC3E}">
        <p14:creationId xmlns:p14="http://schemas.microsoft.com/office/powerpoint/2010/main" val="255848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C0F1E4-26E3-4AB5-8698-37BA914F0C72}" type="datetime1">
              <a:rPr lang="en-US" smtClean="0"/>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49C9C6-A892-4FD0-8C4C-9B2982EBD36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34C07A9-59C0-44CE-969A-1776049E1D7C}"/>
              </a:ext>
            </a:extLst>
          </p:cNvPr>
          <p:cNvPicPr>
            <a:picLocks noChangeAspect="1"/>
          </p:cNvPicPr>
          <p:nvPr userDrawn="1"/>
        </p:nvPicPr>
        <p:blipFill rotWithShape="1">
          <a:blip r:embed="rId2"/>
          <a:srcRect l="29274" t="25663" r="45323" b="55556"/>
          <a:stretch/>
        </p:blipFill>
        <p:spPr>
          <a:xfrm>
            <a:off x="138545" y="33090"/>
            <a:ext cx="1468147" cy="610563"/>
          </a:xfrm>
          <a:prstGeom prst="rect">
            <a:avLst/>
          </a:prstGeom>
        </p:spPr>
      </p:pic>
    </p:spTree>
    <p:extLst>
      <p:ext uri="{BB962C8B-B14F-4D97-AF65-F5344CB8AC3E}">
        <p14:creationId xmlns:p14="http://schemas.microsoft.com/office/powerpoint/2010/main" val="187468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598A2-AF55-4706-ABD9-51903712E966}" type="datetime1">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1764431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C98966-1228-440E-9D80-796E1938AE5E}" type="datetime1">
              <a:rPr lang="en-US" smtClean="0"/>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1200892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267451-F0E6-403F-B750-FC0A2D17D345}" type="datetime1">
              <a:rPr lang="en-US" smtClean="0"/>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53052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D7367F-925F-454C-8007-8D8013D668C5}" type="datetime1">
              <a:rPr lang="en-US" smtClean="0"/>
              <a:t>8/29/2022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31129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E67446-445E-4DF2-A24A-44B71DC561DB}" type="datetime1">
              <a:rPr lang="en-US" smtClean="0"/>
              <a:t>8/29/2022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49C9C6-A892-4FD0-8C4C-9B2982EBD36E}" type="slidenum">
              <a:rPr lang="en-US" smtClean="0"/>
              <a:t>‹#›</a:t>
            </a:fld>
            <a:endParaRPr lang="en-US"/>
          </a:p>
        </p:txBody>
      </p:sp>
    </p:spTree>
    <p:extLst>
      <p:ext uri="{BB962C8B-B14F-4D97-AF65-F5344CB8AC3E}">
        <p14:creationId xmlns:p14="http://schemas.microsoft.com/office/powerpoint/2010/main" val="317985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5930A41-1C13-4541-AAF7-33C2080505E3}" type="datetime1">
              <a:rPr lang="en-US" smtClean="0"/>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49C9C6-A892-4FD0-8C4C-9B2982EBD36E}" type="slidenum">
              <a:rPr lang="en-US" smtClean="0"/>
              <a:t>‹#›</a:t>
            </a:fld>
            <a:endParaRPr lang="en-US"/>
          </a:p>
        </p:txBody>
      </p:sp>
    </p:spTree>
    <p:extLst>
      <p:ext uri="{BB962C8B-B14F-4D97-AF65-F5344CB8AC3E}">
        <p14:creationId xmlns:p14="http://schemas.microsoft.com/office/powerpoint/2010/main" val="326220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750628-76EA-4E40-BB84-EC104CD277D7}" type="datetime1">
              <a:rPr lang="en-US" smtClean="0"/>
              <a:t>8/29/2022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249C9C6-A892-4FD0-8C4C-9B2982EBD36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00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3B71A-45EB-42FE-ABA8-5FD86CB72FB8}"/>
              </a:ext>
            </a:extLst>
          </p:cNvPr>
          <p:cNvSpPr>
            <a:spLocks noGrp="1"/>
          </p:cNvSpPr>
          <p:nvPr>
            <p:ph type="ctrTitle"/>
          </p:nvPr>
        </p:nvSpPr>
        <p:spPr/>
        <p:txBody>
          <a:bodyPr>
            <a:normAutofit/>
          </a:bodyPr>
          <a:lstStyle/>
          <a:p>
            <a:r>
              <a:rPr lang="en-US" sz="4000" dirty="0"/>
              <a:t>Facility for Low Carbon Technology Deployment</a:t>
            </a:r>
            <a:br>
              <a:rPr lang="en-US" dirty="0"/>
            </a:br>
            <a:r>
              <a:rPr lang="en-US" sz="7200" dirty="0"/>
              <a:t>Innovation Challenge</a:t>
            </a:r>
            <a:endParaRPr lang="en-US" dirty="0"/>
          </a:p>
        </p:txBody>
      </p:sp>
      <p:sp>
        <p:nvSpPr>
          <p:cNvPr id="3" name="Subtitle 2">
            <a:extLst>
              <a:ext uri="{FF2B5EF4-FFF2-40B4-BE49-F238E27FC236}">
                <a16:creationId xmlns:a16="http://schemas.microsoft.com/office/drawing/2014/main" id="{464458D4-6895-4053-8162-4CAD30C5F5E4}"/>
              </a:ext>
            </a:extLst>
          </p:cNvPr>
          <p:cNvSpPr>
            <a:spLocks noGrp="1"/>
          </p:cNvSpPr>
          <p:nvPr>
            <p:ph type="subTitle" idx="1"/>
          </p:nvPr>
        </p:nvSpPr>
        <p:spPr/>
        <p:txBody>
          <a:bodyPr/>
          <a:lstStyle/>
          <a:p>
            <a:r>
              <a:rPr lang="en-US" dirty="0"/>
              <a:t>&lt;Name of Company&gt; </a:t>
            </a:r>
            <a:br>
              <a:rPr lang="en-US" dirty="0"/>
            </a:br>
            <a:r>
              <a:rPr lang="en-US" dirty="0"/>
              <a:t>&lt;Name of Innovation&gt;</a:t>
            </a:r>
          </a:p>
        </p:txBody>
      </p:sp>
      <p:sp>
        <p:nvSpPr>
          <p:cNvPr id="4" name="Slide Number Placeholder 3">
            <a:extLst>
              <a:ext uri="{FF2B5EF4-FFF2-40B4-BE49-F238E27FC236}">
                <a16:creationId xmlns:a16="http://schemas.microsoft.com/office/drawing/2014/main" id="{900C9488-3658-4E4D-94B3-CC78A18C3D83}"/>
              </a:ext>
            </a:extLst>
          </p:cNvPr>
          <p:cNvSpPr>
            <a:spLocks noGrp="1"/>
          </p:cNvSpPr>
          <p:nvPr>
            <p:ph type="sldNum" sz="quarter" idx="12"/>
          </p:nvPr>
        </p:nvSpPr>
        <p:spPr/>
        <p:txBody>
          <a:bodyPr/>
          <a:lstStyle/>
          <a:p>
            <a:fld id="{8249C9C6-A892-4FD0-8C4C-9B2982EBD36E}" type="slidenum">
              <a:rPr lang="en-US" smtClean="0"/>
              <a:t>1</a:t>
            </a:fld>
            <a:endParaRPr lang="en-US"/>
          </a:p>
        </p:txBody>
      </p:sp>
    </p:spTree>
    <p:extLst>
      <p:ext uri="{BB962C8B-B14F-4D97-AF65-F5344CB8AC3E}">
        <p14:creationId xmlns:p14="http://schemas.microsoft.com/office/powerpoint/2010/main" val="213168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34252-3847-4E71-833C-8083CB8C0BE2}"/>
              </a:ext>
            </a:extLst>
          </p:cNvPr>
          <p:cNvSpPr>
            <a:spLocks noGrp="1"/>
          </p:cNvSpPr>
          <p:nvPr>
            <p:ph type="title"/>
          </p:nvPr>
        </p:nvSpPr>
        <p:spPr/>
        <p:txBody>
          <a:bodyPr>
            <a:normAutofit/>
          </a:bodyPr>
          <a:lstStyle/>
          <a:p>
            <a:r>
              <a:rPr lang="en-US" sz="7200" dirty="0"/>
              <a:t>Scaling up of Innovation</a:t>
            </a:r>
          </a:p>
        </p:txBody>
      </p:sp>
      <p:sp>
        <p:nvSpPr>
          <p:cNvPr id="5" name="Text Placeholder 4">
            <a:extLst>
              <a:ext uri="{FF2B5EF4-FFF2-40B4-BE49-F238E27FC236}">
                <a16:creationId xmlns:a16="http://schemas.microsoft.com/office/drawing/2014/main" id="{C450EFBA-BA8F-4407-A3E4-F9200565D7B5}"/>
              </a:ext>
            </a:extLst>
          </p:cNvPr>
          <p:cNvSpPr>
            <a:spLocks noGrp="1"/>
          </p:cNvSpPr>
          <p:nvPr>
            <p:ph type="body" idx="1"/>
          </p:nvPr>
        </p:nvSpPr>
        <p:spPr/>
        <p:txBody>
          <a:bodyPr/>
          <a:lstStyle/>
          <a:p>
            <a:r>
              <a:rPr lang="en-US" dirty="0"/>
              <a:t>Max 5 slides</a:t>
            </a:r>
          </a:p>
        </p:txBody>
      </p:sp>
      <p:sp>
        <p:nvSpPr>
          <p:cNvPr id="6" name="Slide Number Placeholder 5">
            <a:extLst>
              <a:ext uri="{FF2B5EF4-FFF2-40B4-BE49-F238E27FC236}">
                <a16:creationId xmlns:a16="http://schemas.microsoft.com/office/drawing/2014/main" id="{FBEED138-7BEE-4DA5-9FC4-A562A5B4503C}"/>
              </a:ext>
            </a:extLst>
          </p:cNvPr>
          <p:cNvSpPr>
            <a:spLocks noGrp="1"/>
          </p:cNvSpPr>
          <p:nvPr>
            <p:ph type="sldNum" sz="quarter" idx="12"/>
          </p:nvPr>
        </p:nvSpPr>
        <p:spPr/>
        <p:txBody>
          <a:bodyPr/>
          <a:lstStyle/>
          <a:p>
            <a:fld id="{8249C9C6-A892-4FD0-8C4C-9B2982EBD36E}" type="slidenum">
              <a:rPr lang="en-US" smtClean="0"/>
              <a:t>10</a:t>
            </a:fld>
            <a:endParaRPr lang="en-US"/>
          </a:p>
        </p:txBody>
      </p:sp>
    </p:spTree>
    <p:extLst>
      <p:ext uri="{BB962C8B-B14F-4D97-AF65-F5344CB8AC3E}">
        <p14:creationId xmlns:p14="http://schemas.microsoft.com/office/powerpoint/2010/main" val="365878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BECFB-E47C-4360-925D-1A50B06300BF}"/>
              </a:ext>
            </a:extLst>
          </p:cNvPr>
          <p:cNvSpPr>
            <a:spLocks noGrp="1"/>
          </p:cNvSpPr>
          <p:nvPr>
            <p:ph type="title"/>
          </p:nvPr>
        </p:nvSpPr>
        <p:spPr/>
        <p:txBody>
          <a:bodyPr/>
          <a:lstStyle/>
          <a:p>
            <a:r>
              <a:rPr lang="en-US" dirty="0"/>
              <a:t>Business Plan</a:t>
            </a:r>
          </a:p>
        </p:txBody>
      </p:sp>
      <p:sp>
        <p:nvSpPr>
          <p:cNvPr id="5" name="Content Placeholder 4">
            <a:extLst>
              <a:ext uri="{FF2B5EF4-FFF2-40B4-BE49-F238E27FC236}">
                <a16:creationId xmlns:a16="http://schemas.microsoft.com/office/drawing/2014/main" id="{B31CCBE1-37F0-45AC-9777-09479FE037AB}"/>
              </a:ext>
            </a:extLst>
          </p:cNvPr>
          <p:cNvSpPr>
            <a:spLocks noGrp="1"/>
          </p:cNvSpPr>
          <p:nvPr>
            <p:ph idx="1"/>
          </p:nvPr>
        </p:nvSpPr>
        <p:spPr/>
        <p:txBody>
          <a:bodyPr/>
          <a:lstStyle/>
          <a:p>
            <a:pPr>
              <a:buFont typeface="Wingdings" panose="05000000000000000000" pitchFamily="2" charset="2"/>
              <a:buChar char="q"/>
            </a:pPr>
            <a:r>
              <a:rPr lang="en-US" dirty="0"/>
              <a:t>Please provide information about your business plan (if available)</a:t>
            </a:r>
          </a:p>
          <a:p>
            <a:pPr>
              <a:buFont typeface="Wingdings" panose="05000000000000000000" pitchFamily="2" charset="2"/>
              <a:buChar char="q"/>
            </a:pPr>
            <a:r>
              <a:rPr lang="en-US" dirty="0"/>
              <a:t>Please include a SWOT analysis (if available)?</a:t>
            </a:r>
          </a:p>
          <a:p>
            <a:pPr>
              <a:buFont typeface="Wingdings" panose="05000000000000000000" pitchFamily="2" charset="2"/>
              <a:buChar char="q"/>
            </a:pPr>
            <a:r>
              <a:rPr lang="en-US" dirty="0"/>
              <a:t>How do you plan to access markets/ new customers?</a:t>
            </a:r>
          </a:p>
          <a:p>
            <a:pPr>
              <a:buFont typeface="Wingdings" panose="05000000000000000000" pitchFamily="2" charset="2"/>
              <a:buChar char="q"/>
            </a:pPr>
            <a:r>
              <a:rPr lang="en-US" dirty="0"/>
              <a:t>What will be your funding requirements?</a:t>
            </a:r>
          </a:p>
        </p:txBody>
      </p:sp>
      <p:sp>
        <p:nvSpPr>
          <p:cNvPr id="6" name="Slide Number Placeholder 5">
            <a:extLst>
              <a:ext uri="{FF2B5EF4-FFF2-40B4-BE49-F238E27FC236}">
                <a16:creationId xmlns:a16="http://schemas.microsoft.com/office/drawing/2014/main" id="{52AAB5A1-4FD9-4B90-89C2-F3FD01D162CB}"/>
              </a:ext>
            </a:extLst>
          </p:cNvPr>
          <p:cNvSpPr>
            <a:spLocks noGrp="1"/>
          </p:cNvSpPr>
          <p:nvPr>
            <p:ph type="sldNum" sz="quarter" idx="12"/>
          </p:nvPr>
        </p:nvSpPr>
        <p:spPr/>
        <p:txBody>
          <a:bodyPr/>
          <a:lstStyle/>
          <a:p>
            <a:fld id="{8249C9C6-A892-4FD0-8C4C-9B2982EBD36E}" type="slidenum">
              <a:rPr lang="en-US" smtClean="0"/>
              <a:t>11</a:t>
            </a:fld>
            <a:endParaRPr lang="en-US"/>
          </a:p>
        </p:txBody>
      </p:sp>
    </p:spTree>
    <p:extLst>
      <p:ext uri="{BB962C8B-B14F-4D97-AF65-F5344CB8AC3E}">
        <p14:creationId xmlns:p14="http://schemas.microsoft.com/office/powerpoint/2010/main" val="333595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1F0A-F6A9-487B-B1C9-DD941678764C}"/>
              </a:ext>
            </a:extLst>
          </p:cNvPr>
          <p:cNvSpPr>
            <a:spLocks noGrp="1"/>
          </p:cNvSpPr>
          <p:nvPr>
            <p:ph type="title"/>
          </p:nvPr>
        </p:nvSpPr>
        <p:spPr/>
        <p:txBody>
          <a:bodyPr/>
          <a:lstStyle/>
          <a:p>
            <a:r>
              <a:rPr lang="en-US" dirty="0"/>
              <a:t>FLCTD Support</a:t>
            </a:r>
          </a:p>
        </p:txBody>
      </p:sp>
      <p:sp>
        <p:nvSpPr>
          <p:cNvPr id="3" name="Content Placeholder 2">
            <a:extLst>
              <a:ext uri="{FF2B5EF4-FFF2-40B4-BE49-F238E27FC236}">
                <a16:creationId xmlns:a16="http://schemas.microsoft.com/office/drawing/2014/main" id="{A82D50E9-2BB3-4CE5-B497-4F5483019852}"/>
              </a:ext>
            </a:extLst>
          </p:cNvPr>
          <p:cNvSpPr>
            <a:spLocks noGrp="1"/>
          </p:cNvSpPr>
          <p:nvPr>
            <p:ph idx="1"/>
          </p:nvPr>
        </p:nvSpPr>
        <p:spPr/>
        <p:txBody>
          <a:bodyPr/>
          <a:lstStyle/>
          <a:p>
            <a:pPr>
              <a:buFont typeface="Wingdings" panose="05000000000000000000" pitchFamily="2" charset="2"/>
              <a:buChar char="q"/>
            </a:pPr>
            <a:r>
              <a:rPr lang="en-US" dirty="0"/>
              <a:t>If selected under the FLCTD program, what support do you require – product development or support for commercialization?</a:t>
            </a:r>
          </a:p>
          <a:p>
            <a:pPr>
              <a:buFont typeface="Wingdings" panose="05000000000000000000" pitchFamily="2" charset="2"/>
              <a:buChar char="q"/>
            </a:pPr>
            <a:r>
              <a:rPr lang="en-US" dirty="0"/>
              <a:t>What other support do you expect from FLCTD?</a:t>
            </a:r>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BA9F4EE9-D036-4FC8-AE28-0F3EE4DA1BAA}"/>
              </a:ext>
            </a:extLst>
          </p:cNvPr>
          <p:cNvSpPr>
            <a:spLocks noGrp="1"/>
          </p:cNvSpPr>
          <p:nvPr>
            <p:ph type="sldNum" sz="quarter" idx="12"/>
          </p:nvPr>
        </p:nvSpPr>
        <p:spPr/>
        <p:txBody>
          <a:bodyPr/>
          <a:lstStyle/>
          <a:p>
            <a:fld id="{8249C9C6-A892-4FD0-8C4C-9B2982EBD36E}" type="slidenum">
              <a:rPr lang="en-US" smtClean="0"/>
              <a:t>12</a:t>
            </a:fld>
            <a:endParaRPr lang="en-US"/>
          </a:p>
        </p:txBody>
      </p:sp>
    </p:spTree>
    <p:extLst>
      <p:ext uri="{BB962C8B-B14F-4D97-AF65-F5344CB8AC3E}">
        <p14:creationId xmlns:p14="http://schemas.microsoft.com/office/powerpoint/2010/main" val="3693315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786C6-B6BB-4A35-B6E1-2FED2204AAB1}"/>
              </a:ext>
            </a:extLst>
          </p:cNvPr>
          <p:cNvSpPr>
            <a:spLocks noGrp="1"/>
          </p:cNvSpPr>
          <p:nvPr>
            <p:ph type="title"/>
          </p:nvPr>
        </p:nvSpPr>
        <p:spPr/>
        <p:txBody>
          <a:bodyPr>
            <a:normAutofit/>
          </a:bodyPr>
          <a:lstStyle/>
          <a:p>
            <a:r>
              <a:rPr lang="en-US" sz="6600" dirty="0"/>
              <a:t>Viability &amp; Market Potential </a:t>
            </a:r>
          </a:p>
        </p:txBody>
      </p:sp>
      <p:sp>
        <p:nvSpPr>
          <p:cNvPr id="5" name="Text Placeholder 4">
            <a:extLst>
              <a:ext uri="{FF2B5EF4-FFF2-40B4-BE49-F238E27FC236}">
                <a16:creationId xmlns:a16="http://schemas.microsoft.com/office/drawing/2014/main" id="{ADDCC2EC-9B1E-4A90-9BAF-667971BC0B24}"/>
              </a:ext>
            </a:extLst>
          </p:cNvPr>
          <p:cNvSpPr>
            <a:spLocks noGrp="1"/>
          </p:cNvSpPr>
          <p:nvPr>
            <p:ph type="body" idx="1"/>
          </p:nvPr>
        </p:nvSpPr>
        <p:spPr/>
        <p:txBody>
          <a:bodyPr/>
          <a:lstStyle/>
          <a:p>
            <a:r>
              <a:rPr lang="en-US" dirty="0"/>
              <a:t>Max 6 slides</a:t>
            </a:r>
          </a:p>
        </p:txBody>
      </p:sp>
      <p:sp>
        <p:nvSpPr>
          <p:cNvPr id="6" name="Slide Number Placeholder 5">
            <a:extLst>
              <a:ext uri="{FF2B5EF4-FFF2-40B4-BE49-F238E27FC236}">
                <a16:creationId xmlns:a16="http://schemas.microsoft.com/office/drawing/2014/main" id="{9E964CCE-C6BB-4650-8291-E475761DEA1B}"/>
              </a:ext>
            </a:extLst>
          </p:cNvPr>
          <p:cNvSpPr>
            <a:spLocks noGrp="1"/>
          </p:cNvSpPr>
          <p:nvPr>
            <p:ph type="sldNum" sz="quarter" idx="12"/>
          </p:nvPr>
        </p:nvSpPr>
        <p:spPr/>
        <p:txBody>
          <a:bodyPr/>
          <a:lstStyle/>
          <a:p>
            <a:fld id="{8249C9C6-A892-4FD0-8C4C-9B2982EBD36E}" type="slidenum">
              <a:rPr lang="en-US" smtClean="0"/>
              <a:t>13</a:t>
            </a:fld>
            <a:endParaRPr lang="en-US"/>
          </a:p>
        </p:txBody>
      </p:sp>
    </p:spTree>
    <p:extLst>
      <p:ext uri="{BB962C8B-B14F-4D97-AF65-F5344CB8AC3E}">
        <p14:creationId xmlns:p14="http://schemas.microsoft.com/office/powerpoint/2010/main" val="161450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7B4398-73B1-4650-BF8F-C83018619A4E}"/>
              </a:ext>
            </a:extLst>
          </p:cNvPr>
          <p:cNvSpPr>
            <a:spLocks noGrp="1"/>
          </p:cNvSpPr>
          <p:nvPr>
            <p:ph type="title"/>
          </p:nvPr>
        </p:nvSpPr>
        <p:spPr/>
        <p:txBody>
          <a:bodyPr/>
          <a:lstStyle/>
          <a:p>
            <a:r>
              <a:rPr lang="en-US" dirty="0"/>
              <a:t>Cost of Technology</a:t>
            </a:r>
          </a:p>
        </p:txBody>
      </p:sp>
      <p:sp>
        <p:nvSpPr>
          <p:cNvPr id="7" name="Content Placeholder 6">
            <a:extLst>
              <a:ext uri="{FF2B5EF4-FFF2-40B4-BE49-F238E27FC236}">
                <a16:creationId xmlns:a16="http://schemas.microsoft.com/office/drawing/2014/main" id="{8EA5B0EA-5F3C-4BA4-BBD2-CDF88F771784}"/>
              </a:ext>
            </a:extLst>
          </p:cNvPr>
          <p:cNvSpPr>
            <a:spLocks noGrp="1"/>
          </p:cNvSpPr>
          <p:nvPr>
            <p:ph idx="1"/>
          </p:nvPr>
        </p:nvSpPr>
        <p:spPr/>
        <p:txBody>
          <a:bodyPr/>
          <a:lstStyle/>
          <a:p>
            <a:pPr>
              <a:buFont typeface="Wingdings" panose="05000000000000000000" pitchFamily="2" charset="2"/>
              <a:buChar char="q"/>
            </a:pPr>
            <a:r>
              <a:rPr lang="en-US" dirty="0"/>
              <a:t>Total project cost/ economics end to end (include O&amp;M)</a:t>
            </a:r>
          </a:p>
          <a:p>
            <a:pPr>
              <a:buFont typeface="Wingdings" panose="05000000000000000000" pitchFamily="2" charset="2"/>
              <a:buChar char="q"/>
            </a:pPr>
            <a:r>
              <a:rPr lang="en-US" dirty="0"/>
              <a:t>Please also indicate any anticipated additions/ changes to the existing scheme for installation (and its relevant cost)– for example, any additional retrofit that may be required at the client’s location/plant/facility to accommodate the innovation</a:t>
            </a:r>
          </a:p>
          <a:p>
            <a:pPr>
              <a:buFont typeface="Wingdings" panose="05000000000000000000" pitchFamily="2" charset="2"/>
              <a:buChar char="q"/>
            </a:pPr>
            <a:r>
              <a:rPr lang="en-US" dirty="0"/>
              <a:t>Have you done any calculations to estimate the cost of the system when manufactured at a large scale? Expected cost reduction from current prototype.</a:t>
            </a:r>
          </a:p>
          <a:p>
            <a:pPr>
              <a:buFont typeface="Wingdings" panose="05000000000000000000" pitchFamily="2" charset="2"/>
              <a:buChar char="q"/>
            </a:pPr>
            <a:endParaRPr lang="en-US" dirty="0"/>
          </a:p>
        </p:txBody>
      </p:sp>
      <p:sp>
        <p:nvSpPr>
          <p:cNvPr id="8" name="Slide Number Placeholder 7">
            <a:extLst>
              <a:ext uri="{FF2B5EF4-FFF2-40B4-BE49-F238E27FC236}">
                <a16:creationId xmlns:a16="http://schemas.microsoft.com/office/drawing/2014/main" id="{8CCB294C-80DA-447F-9DFC-45833E21B1CE}"/>
              </a:ext>
            </a:extLst>
          </p:cNvPr>
          <p:cNvSpPr>
            <a:spLocks noGrp="1"/>
          </p:cNvSpPr>
          <p:nvPr>
            <p:ph type="sldNum" sz="quarter" idx="12"/>
          </p:nvPr>
        </p:nvSpPr>
        <p:spPr/>
        <p:txBody>
          <a:bodyPr/>
          <a:lstStyle/>
          <a:p>
            <a:fld id="{8249C9C6-A892-4FD0-8C4C-9B2982EBD36E}" type="slidenum">
              <a:rPr lang="en-US" smtClean="0"/>
              <a:t>14</a:t>
            </a:fld>
            <a:endParaRPr lang="en-US"/>
          </a:p>
        </p:txBody>
      </p:sp>
    </p:spTree>
    <p:extLst>
      <p:ext uri="{BB962C8B-B14F-4D97-AF65-F5344CB8AC3E}">
        <p14:creationId xmlns:p14="http://schemas.microsoft.com/office/powerpoint/2010/main" val="61708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4A62-9291-4D10-A4FB-224950DF8926}"/>
              </a:ext>
            </a:extLst>
          </p:cNvPr>
          <p:cNvSpPr>
            <a:spLocks noGrp="1"/>
          </p:cNvSpPr>
          <p:nvPr>
            <p:ph type="title"/>
          </p:nvPr>
        </p:nvSpPr>
        <p:spPr/>
        <p:txBody>
          <a:bodyPr/>
          <a:lstStyle/>
          <a:p>
            <a:r>
              <a:rPr lang="en-US" dirty="0"/>
              <a:t>Technical/ Onsite Viability </a:t>
            </a:r>
          </a:p>
        </p:txBody>
      </p:sp>
      <p:sp>
        <p:nvSpPr>
          <p:cNvPr id="3" name="Content Placeholder 2">
            <a:extLst>
              <a:ext uri="{FF2B5EF4-FFF2-40B4-BE49-F238E27FC236}">
                <a16:creationId xmlns:a16="http://schemas.microsoft.com/office/drawing/2014/main" id="{DD880625-83F1-450A-9FA0-9D8DB02DC692}"/>
              </a:ext>
            </a:extLst>
          </p:cNvPr>
          <p:cNvSpPr>
            <a:spLocks noGrp="1"/>
          </p:cNvSpPr>
          <p:nvPr>
            <p:ph idx="1"/>
          </p:nvPr>
        </p:nvSpPr>
        <p:spPr/>
        <p:txBody>
          <a:bodyPr/>
          <a:lstStyle/>
          <a:p>
            <a:pPr>
              <a:buFont typeface="Wingdings" panose="05000000000000000000" pitchFamily="2" charset="2"/>
              <a:buChar char="q"/>
            </a:pPr>
            <a:r>
              <a:rPr lang="en-US" dirty="0"/>
              <a:t>Collaboration with existing technology suppliers </a:t>
            </a:r>
          </a:p>
          <a:p>
            <a:pPr>
              <a:buFont typeface="Wingdings" panose="05000000000000000000" pitchFamily="2" charset="2"/>
              <a:buChar char="q"/>
            </a:pPr>
            <a:r>
              <a:rPr lang="en-US" dirty="0"/>
              <a:t>Impacts on existing technology/ O&amp;M, guarantees, etc.</a:t>
            </a:r>
          </a:p>
          <a:p>
            <a:pPr>
              <a:buFont typeface="Wingdings" panose="05000000000000000000" pitchFamily="2" charset="2"/>
              <a:buChar char="q"/>
            </a:pPr>
            <a:r>
              <a:rPr lang="en-US" dirty="0"/>
              <a:t>Are there conditions that may affect the operation? (e.g., weather, water, ambient conditions)</a:t>
            </a:r>
          </a:p>
          <a:p>
            <a:pPr>
              <a:buFont typeface="Wingdings" panose="05000000000000000000" pitchFamily="2" charset="2"/>
              <a:buChar char="q"/>
            </a:pPr>
            <a:r>
              <a:rPr lang="en-US" dirty="0"/>
              <a:t>Operation and Maintenance requirements (if available)</a:t>
            </a:r>
          </a:p>
          <a:p>
            <a:pPr>
              <a:buFont typeface="Wingdings" panose="05000000000000000000" pitchFamily="2" charset="2"/>
              <a:buChar char="q"/>
            </a:pPr>
            <a:r>
              <a:rPr lang="en-US" dirty="0"/>
              <a:t>How much time will it take for the equipment to be designed and commissioned?</a:t>
            </a:r>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ABF7A906-DD52-4C44-B337-4A87D08B9321}"/>
              </a:ext>
            </a:extLst>
          </p:cNvPr>
          <p:cNvSpPr>
            <a:spLocks noGrp="1"/>
          </p:cNvSpPr>
          <p:nvPr>
            <p:ph type="sldNum" sz="quarter" idx="12"/>
          </p:nvPr>
        </p:nvSpPr>
        <p:spPr/>
        <p:txBody>
          <a:bodyPr/>
          <a:lstStyle/>
          <a:p>
            <a:fld id="{8249C9C6-A892-4FD0-8C4C-9B2982EBD36E}" type="slidenum">
              <a:rPr lang="en-US" smtClean="0"/>
              <a:t>15</a:t>
            </a:fld>
            <a:endParaRPr lang="en-US"/>
          </a:p>
        </p:txBody>
      </p:sp>
    </p:spTree>
    <p:extLst>
      <p:ext uri="{BB962C8B-B14F-4D97-AF65-F5344CB8AC3E}">
        <p14:creationId xmlns:p14="http://schemas.microsoft.com/office/powerpoint/2010/main" val="326791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04858-4056-4D3D-BCBF-5CEEED9A8D6E}"/>
              </a:ext>
            </a:extLst>
          </p:cNvPr>
          <p:cNvSpPr>
            <a:spLocks noGrp="1"/>
          </p:cNvSpPr>
          <p:nvPr>
            <p:ph type="title"/>
          </p:nvPr>
        </p:nvSpPr>
        <p:spPr/>
        <p:txBody>
          <a:bodyPr/>
          <a:lstStyle/>
          <a:p>
            <a:r>
              <a:rPr lang="en-US" dirty="0"/>
              <a:t>Financials</a:t>
            </a:r>
          </a:p>
        </p:txBody>
      </p:sp>
      <p:sp>
        <p:nvSpPr>
          <p:cNvPr id="3" name="Content Placeholder 2">
            <a:extLst>
              <a:ext uri="{FF2B5EF4-FFF2-40B4-BE49-F238E27FC236}">
                <a16:creationId xmlns:a16="http://schemas.microsoft.com/office/drawing/2014/main" id="{CE285043-D089-444B-B2E4-8D1A18C0F934}"/>
              </a:ext>
            </a:extLst>
          </p:cNvPr>
          <p:cNvSpPr>
            <a:spLocks noGrp="1"/>
          </p:cNvSpPr>
          <p:nvPr>
            <p:ph idx="1"/>
          </p:nvPr>
        </p:nvSpPr>
        <p:spPr/>
        <p:txBody>
          <a:bodyPr/>
          <a:lstStyle/>
          <a:p>
            <a:pPr>
              <a:buFont typeface="Wingdings" panose="05000000000000000000" pitchFamily="2" charset="2"/>
              <a:buChar char="q"/>
            </a:pPr>
            <a:r>
              <a:rPr lang="en-US" dirty="0"/>
              <a:t>Investment Cost</a:t>
            </a:r>
          </a:p>
          <a:p>
            <a:pPr>
              <a:buFont typeface="Wingdings" panose="05000000000000000000" pitchFamily="2" charset="2"/>
              <a:buChar char="q"/>
            </a:pPr>
            <a:r>
              <a:rPr lang="en-US" dirty="0"/>
              <a:t>Payback </a:t>
            </a:r>
          </a:p>
          <a:p>
            <a:pPr>
              <a:buFont typeface="Wingdings" panose="05000000000000000000" pitchFamily="2" charset="2"/>
              <a:buChar char="q"/>
            </a:pPr>
            <a:r>
              <a:rPr lang="en-US" dirty="0"/>
              <a:t>ROI/ IRR</a:t>
            </a:r>
          </a:p>
        </p:txBody>
      </p:sp>
      <p:sp>
        <p:nvSpPr>
          <p:cNvPr id="4" name="Slide Number Placeholder 3">
            <a:extLst>
              <a:ext uri="{FF2B5EF4-FFF2-40B4-BE49-F238E27FC236}">
                <a16:creationId xmlns:a16="http://schemas.microsoft.com/office/drawing/2014/main" id="{E133784E-4D73-441C-9EC6-2E9A9E440811}"/>
              </a:ext>
            </a:extLst>
          </p:cNvPr>
          <p:cNvSpPr>
            <a:spLocks noGrp="1"/>
          </p:cNvSpPr>
          <p:nvPr>
            <p:ph type="sldNum" sz="quarter" idx="12"/>
          </p:nvPr>
        </p:nvSpPr>
        <p:spPr/>
        <p:txBody>
          <a:bodyPr/>
          <a:lstStyle/>
          <a:p>
            <a:fld id="{8249C9C6-A892-4FD0-8C4C-9B2982EBD36E}" type="slidenum">
              <a:rPr lang="en-US" smtClean="0"/>
              <a:t>16</a:t>
            </a:fld>
            <a:endParaRPr lang="en-US"/>
          </a:p>
        </p:txBody>
      </p:sp>
      <p:sp>
        <p:nvSpPr>
          <p:cNvPr id="5" name="TextBox 4"/>
          <p:cNvSpPr txBox="1"/>
          <p:nvPr/>
        </p:nvSpPr>
        <p:spPr>
          <a:xfrm>
            <a:off x="5566008" y="373626"/>
            <a:ext cx="5589672"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a:t>Please list all assumptions for estimation of the financials.</a:t>
            </a:r>
            <a:endParaRPr lang="en-IN" dirty="0"/>
          </a:p>
        </p:txBody>
      </p:sp>
    </p:spTree>
    <p:extLst>
      <p:ext uri="{BB962C8B-B14F-4D97-AF65-F5344CB8AC3E}">
        <p14:creationId xmlns:p14="http://schemas.microsoft.com/office/powerpoint/2010/main" val="49248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4D5E-6E55-4CE4-8468-7A1A3298020E}"/>
              </a:ext>
            </a:extLst>
          </p:cNvPr>
          <p:cNvSpPr>
            <a:spLocks noGrp="1"/>
          </p:cNvSpPr>
          <p:nvPr>
            <p:ph type="title"/>
          </p:nvPr>
        </p:nvSpPr>
        <p:spPr/>
        <p:txBody>
          <a:bodyPr/>
          <a:lstStyle/>
          <a:p>
            <a:r>
              <a:rPr lang="en-US" dirty="0"/>
              <a:t>Market for the Innovation</a:t>
            </a:r>
          </a:p>
        </p:txBody>
      </p:sp>
      <p:sp>
        <p:nvSpPr>
          <p:cNvPr id="3" name="Content Placeholder 2">
            <a:extLst>
              <a:ext uri="{FF2B5EF4-FFF2-40B4-BE49-F238E27FC236}">
                <a16:creationId xmlns:a16="http://schemas.microsoft.com/office/drawing/2014/main" id="{6FBE54C3-C3C5-438B-8E94-953B0BF42DF0}"/>
              </a:ext>
            </a:extLst>
          </p:cNvPr>
          <p:cNvSpPr>
            <a:spLocks noGrp="1"/>
          </p:cNvSpPr>
          <p:nvPr>
            <p:ph idx="1"/>
          </p:nvPr>
        </p:nvSpPr>
        <p:spPr/>
        <p:txBody>
          <a:bodyPr/>
          <a:lstStyle/>
          <a:p>
            <a:pPr>
              <a:buFont typeface="Wingdings" panose="05000000000000000000" pitchFamily="2" charset="2"/>
              <a:buChar char="q"/>
            </a:pPr>
            <a:r>
              <a:rPr lang="en-US" dirty="0"/>
              <a:t>Replication Potential of the Product</a:t>
            </a:r>
          </a:p>
          <a:p>
            <a:pPr lvl="1">
              <a:buFont typeface="Wingdings" panose="05000000000000000000" pitchFamily="2" charset="2"/>
              <a:buChar char="q"/>
            </a:pPr>
            <a:r>
              <a:rPr lang="en-US" dirty="0"/>
              <a:t>Assuming no limit on your organization’s capacity, how many installations are possible in Indian industry?</a:t>
            </a:r>
          </a:p>
          <a:p>
            <a:pPr>
              <a:buFont typeface="Wingdings" panose="05000000000000000000" pitchFamily="2" charset="2"/>
              <a:buChar char="q"/>
            </a:pPr>
            <a:r>
              <a:rPr lang="en-US" dirty="0"/>
              <a:t>Major Sectors to be targeted</a:t>
            </a:r>
          </a:p>
          <a:p>
            <a:pPr>
              <a:buFont typeface="Wingdings" panose="05000000000000000000" pitchFamily="2" charset="2"/>
              <a:buChar char="q"/>
            </a:pPr>
            <a:r>
              <a:rPr lang="en-US" dirty="0"/>
              <a:t>Cross Sectoral Potential </a:t>
            </a:r>
          </a:p>
          <a:p>
            <a:pPr>
              <a:buFont typeface="Wingdings" panose="05000000000000000000" pitchFamily="2" charset="2"/>
              <a:buChar char="q"/>
            </a:pPr>
            <a:r>
              <a:rPr lang="en-US" dirty="0"/>
              <a:t>Who are your competitors?</a:t>
            </a:r>
          </a:p>
          <a:p>
            <a:pPr>
              <a:buFont typeface="Wingdings" panose="05000000000000000000" pitchFamily="2" charset="2"/>
              <a:buChar char="q"/>
            </a:pPr>
            <a:r>
              <a:rPr lang="en-US" dirty="0"/>
              <a:t>Please be specific – numbers, percentages, names, etc.</a:t>
            </a:r>
          </a:p>
        </p:txBody>
      </p:sp>
      <p:sp>
        <p:nvSpPr>
          <p:cNvPr id="4" name="Slide Number Placeholder 3">
            <a:extLst>
              <a:ext uri="{FF2B5EF4-FFF2-40B4-BE49-F238E27FC236}">
                <a16:creationId xmlns:a16="http://schemas.microsoft.com/office/drawing/2014/main" id="{809B2C8B-8B2F-4914-8D74-6DD4FF9EA0A6}"/>
              </a:ext>
            </a:extLst>
          </p:cNvPr>
          <p:cNvSpPr>
            <a:spLocks noGrp="1"/>
          </p:cNvSpPr>
          <p:nvPr>
            <p:ph type="sldNum" sz="quarter" idx="12"/>
          </p:nvPr>
        </p:nvSpPr>
        <p:spPr/>
        <p:txBody>
          <a:bodyPr/>
          <a:lstStyle/>
          <a:p>
            <a:fld id="{8249C9C6-A892-4FD0-8C4C-9B2982EBD36E}" type="slidenum">
              <a:rPr lang="en-US" smtClean="0"/>
              <a:t>17</a:t>
            </a:fld>
            <a:endParaRPr lang="en-US"/>
          </a:p>
        </p:txBody>
      </p:sp>
    </p:spTree>
    <p:extLst>
      <p:ext uri="{BB962C8B-B14F-4D97-AF65-F5344CB8AC3E}">
        <p14:creationId xmlns:p14="http://schemas.microsoft.com/office/powerpoint/2010/main" val="278030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B34252-3847-4E71-833C-8083CB8C0BE2}"/>
              </a:ext>
            </a:extLst>
          </p:cNvPr>
          <p:cNvSpPr>
            <a:spLocks noGrp="1"/>
          </p:cNvSpPr>
          <p:nvPr>
            <p:ph type="title"/>
          </p:nvPr>
        </p:nvSpPr>
        <p:spPr/>
        <p:txBody>
          <a:bodyPr>
            <a:normAutofit/>
          </a:bodyPr>
          <a:lstStyle/>
          <a:p>
            <a:r>
              <a:rPr lang="en-US" sz="7200" dirty="0">
                <a:solidFill>
                  <a:schemeClr val="tx1">
                    <a:lumMod val="75000"/>
                    <a:lumOff val="25000"/>
                  </a:schemeClr>
                </a:solidFill>
              </a:rPr>
              <a:t>About the Team</a:t>
            </a:r>
          </a:p>
        </p:txBody>
      </p:sp>
      <p:sp>
        <p:nvSpPr>
          <p:cNvPr id="5" name="Text Placeholder 4">
            <a:extLst>
              <a:ext uri="{FF2B5EF4-FFF2-40B4-BE49-F238E27FC236}">
                <a16:creationId xmlns:a16="http://schemas.microsoft.com/office/drawing/2014/main" id="{C450EFBA-BA8F-4407-A3E4-F9200565D7B5}"/>
              </a:ext>
            </a:extLst>
          </p:cNvPr>
          <p:cNvSpPr>
            <a:spLocks noGrp="1"/>
          </p:cNvSpPr>
          <p:nvPr>
            <p:ph type="body" idx="1"/>
          </p:nvPr>
        </p:nvSpPr>
        <p:spPr/>
        <p:txBody>
          <a:bodyPr/>
          <a:lstStyle/>
          <a:p>
            <a:r>
              <a:rPr lang="en-US" dirty="0">
                <a:solidFill>
                  <a:schemeClr val="tx1">
                    <a:lumMod val="75000"/>
                    <a:lumOff val="25000"/>
                  </a:schemeClr>
                </a:solidFill>
              </a:rPr>
              <a:t>Max 1 slide</a:t>
            </a:r>
          </a:p>
        </p:txBody>
      </p:sp>
      <p:sp>
        <p:nvSpPr>
          <p:cNvPr id="6" name="Slide Number Placeholder 5">
            <a:extLst>
              <a:ext uri="{FF2B5EF4-FFF2-40B4-BE49-F238E27FC236}">
                <a16:creationId xmlns:a16="http://schemas.microsoft.com/office/drawing/2014/main" id="{FBEED138-7BEE-4DA5-9FC4-A562A5B4503C}"/>
              </a:ext>
            </a:extLst>
          </p:cNvPr>
          <p:cNvSpPr>
            <a:spLocks noGrp="1"/>
          </p:cNvSpPr>
          <p:nvPr>
            <p:ph type="sldNum" sz="quarter" idx="12"/>
          </p:nvPr>
        </p:nvSpPr>
        <p:spPr/>
        <p:txBody>
          <a:bodyPr/>
          <a:lstStyle/>
          <a:p>
            <a:fld id="{8249C9C6-A892-4FD0-8C4C-9B2982EBD36E}" type="slidenum">
              <a:rPr lang="en-US" smtClean="0"/>
              <a:t>18</a:t>
            </a:fld>
            <a:endParaRPr lang="en-US"/>
          </a:p>
        </p:txBody>
      </p:sp>
    </p:spTree>
    <p:extLst>
      <p:ext uri="{BB962C8B-B14F-4D97-AF65-F5344CB8AC3E}">
        <p14:creationId xmlns:p14="http://schemas.microsoft.com/office/powerpoint/2010/main" val="2113605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6B87-2495-46ED-8D0A-CF4B354DF022}"/>
              </a:ext>
            </a:extLst>
          </p:cNvPr>
          <p:cNvSpPr>
            <a:spLocks noGrp="1"/>
          </p:cNvSpPr>
          <p:nvPr>
            <p:ph type="title"/>
          </p:nvPr>
        </p:nvSpPr>
        <p:spPr/>
        <p:txBody>
          <a:bodyPr/>
          <a:lstStyle/>
          <a:p>
            <a:r>
              <a:rPr lang="en-US" dirty="0"/>
              <a:t>Team Composition and Expertise</a:t>
            </a:r>
          </a:p>
        </p:txBody>
      </p:sp>
      <p:sp>
        <p:nvSpPr>
          <p:cNvPr id="4" name="Slide Number Placeholder 3">
            <a:extLst>
              <a:ext uri="{FF2B5EF4-FFF2-40B4-BE49-F238E27FC236}">
                <a16:creationId xmlns:a16="http://schemas.microsoft.com/office/drawing/2014/main" id="{A6E1CA10-D095-4F4D-B109-4C88FC463609}"/>
              </a:ext>
            </a:extLst>
          </p:cNvPr>
          <p:cNvSpPr>
            <a:spLocks noGrp="1"/>
          </p:cNvSpPr>
          <p:nvPr>
            <p:ph type="sldNum" sz="quarter" idx="12"/>
          </p:nvPr>
        </p:nvSpPr>
        <p:spPr/>
        <p:txBody>
          <a:bodyPr/>
          <a:lstStyle/>
          <a:p>
            <a:fld id="{8249C9C6-A892-4FD0-8C4C-9B2982EBD36E}" type="slidenum">
              <a:rPr lang="en-US" smtClean="0"/>
              <a:t>19</a:t>
            </a:fld>
            <a:endParaRPr lang="en-US"/>
          </a:p>
        </p:txBody>
      </p:sp>
      <p:sp>
        <p:nvSpPr>
          <p:cNvPr id="5" name="Content Placeholder 4"/>
          <p:cNvSpPr>
            <a:spLocks noGrp="1"/>
          </p:cNvSpPr>
          <p:nvPr>
            <p:ph idx="1"/>
          </p:nvPr>
        </p:nvSpPr>
        <p:spPr/>
        <p:txBody>
          <a:bodyPr/>
          <a:lstStyle/>
          <a:p>
            <a:pPr marL="354013" indent="-354013">
              <a:buFont typeface="Arial" panose="020B0604020202020204" pitchFamily="34" charset="0"/>
              <a:buChar char="•"/>
            </a:pPr>
            <a:r>
              <a:rPr lang="en-US" dirty="0"/>
              <a:t>Core strengths and experience of key team members</a:t>
            </a:r>
          </a:p>
          <a:p>
            <a:pPr marL="354013" indent="-354013">
              <a:buFont typeface="Arial" panose="020B0604020202020204" pitchFamily="34" charset="0"/>
              <a:buChar char="•"/>
            </a:pPr>
            <a:r>
              <a:rPr lang="en-US" dirty="0"/>
              <a:t>Contributions of team members towards ideation and implementation of innovation</a:t>
            </a:r>
          </a:p>
          <a:p>
            <a:pPr marL="354013" indent="-354013">
              <a:buFont typeface="Arial" panose="020B0604020202020204" pitchFamily="34" charset="0"/>
              <a:buChar char="•"/>
            </a:pPr>
            <a:r>
              <a:rPr lang="en-US" dirty="0"/>
              <a:t>Key external advisors and their contributions </a:t>
            </a:r>
            <a:endParaRPr lang="en-IN" dirty="0"/>
          </a:p>
        </p:txBody>
      </p:sp>
    </p:spTree>
    <p:extLst>
      <p:ext uri="{BB962C8B-B14F-4D97-AF65-F5344CB8AC3E}">
        <p14:creationId xmlns:p14="http://schemas.microsoft.com/office/powerpoint/2010/main" val="150091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4816F-65A0-45EB-93B2-490C34995039}"/>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25F77F73-00E6-4CAB-B8E1-1E3A81161986}"/>
              </a:ext>
            </a:extLst>
          </p:cNvPr>
          <p:cNvSpPr>
            <a:spLocks noGrp="1"/>
          </p:cNvSpPr>
          <p:nvPr>
            <p:ph idx="1"/>
          </p:nvPr>
        </p:nvSpPr>
        <p:spPr/>
        <p:txBody>
          <a:bodyPr/>
          <a:lstStyle/>
          <a:p>
            <a:pPr>
              <a:buFont typeface="Wingdings" panose="05000000000000000000" pitchFamily="2" charset="2"/>
              <a:buChar char="q"/>
            </a:pPr>
            <a:r>
              <a:rPr lang="en-US" dirty="0">
                <a:solidFill>
                  <a:schemeClr val="tx1"/>
                </a:solidFill>
              </a:rPr>
              <a:t>Be precise and keep to indicated slide number limits</a:t>
            </a:r>
          </a:p>
          <a:p>
            <a:pPr>
              <a:buFont typeface="Wingdings" panose="05000000000000000000" pitchFamily="2" charset="2"/>
              <a:buChar char="q"/>
            </a:pPr>
            <a:r>
              <a:rPr lang="en-US" dirty="0">
                <a:solidFill>
                  <a:schemeClr val="tx1"/>
                </a:solidFill>
              </a:rPr>
              <a:t>Provide complete details</a:t>
            </a:r>
          </a:p>
          <a:p>
            <a:pPr>
              <a:buFont typeface="Wingdings" panose="05000000000000000000" pitchFamily="2" charset="2"/>
              <a:buChar char="q"/>
            </a:pPr>
            <a:r>
              <a:rPr lang="en-US" dirty="0">
                <a:solidFill>
                  <a:schemeClr val="tx1"/>
                </a:solidFill>
              </a:rPr>
              <a:t>Indicate all assumptions</a:t>
            </a:r>
          </a:p>
          <a:p>
            <a:pPr>
              <a:buFont typeface="Wingdings" panose="05000000000000000000" pitchFamily="2" charset="2"/>
              <a:buChar char="q"/>
            </a:pPr>
            <a:r>
              <a:rPr lang="en-US" dirty="0">
                <a:solidFill>
                  <a:schemeClr val="tx1"/>
                </a:solidFill>
              </a:rPr>
              <a:t>Information in each slide should be presented in not more than 6 bullet points</a:t>
            </a:r>
          </a:p>
          <a:p>
            <a:pPr>
              <a:buFont typeface="Wingdings" panose="05000000000000000000" pitchFamily="2" charset="2"/>
              <a:buChar char="q"/>
            </a:pPr>
            <a:r>
              <a:rPr lang="en-US" dirty="0">
                <a:solidFill>
                  <a:schemeClr val="tx1"/>
                </a:solidFill>
              </a:rPr>
              <a:t>The applicants are highly encouraged to make use of suitable graphics, line diagrams, flow-charts, photographs and/or tables for explaining key concepts and system design</a:t>
            </a:r>
          </a:p>
          <a:p>
            <a:pPr>
              <a:buFont typeface="Wingdings" panose="05000000000000000000" pitchFamily="2" charset="2"/>
              <a:buChar char="q"/>
            </a:pPr>
            <a:r>
              <a:rPr lang="en-US" dirty="0">
                <a:solidFill>
                  <a:schemeClr val="tx1"/>
                </a:solidFill>
              </a:rPr>
              <a:t>Use of quantitative information to substantiate benefits of technology is suggested. Avoid use of terms such as  ‘high’ or ‘low’ as much as possible. </a:t>
            </a:r>
          </a:p>
          <a:p>
            <a:pPr>
              <a:buFont typeface="Wingdings" panose="05000000000000000000" pitchFamily="2" charset="2"/>
              <a:buChar char="q"/>
            </a:pPr>
            <a:endParaRPr lang="en-US" dirty="0"/>
          </a:p>
          <a:p>
            <a:endParaRPr lang="en-US" dirty="0"/>
          </a:p>
        </p:txBody>
      </p:sp>
      <p:sp>
        <p:nvSpPr>
          <p:cNvPr id="4" name="Slide Number Placeholder 3">
            <a:extLst>
              <a:ext uri="{FF2B5EF4-FFF2-40B4-BE49-F238E27FC236}">
                <a16:creationId xmlns:a16="http://schemas.microsoft.com/office/drawing/2014/main" id="{3D44862A-2B77-4DEE-9FCD-708C9E99DB05}"/>
              </a:ext>
            </a:extLst>
          </p:cNvPr>
          <p:cNvSpPr>
            <a:spLocks noGrp="1"/>
          </p:cNvSpPr>
          <p:nvPr>
            <p:ph type="sldNum" sz="quarter" idx="12"/>
          </p:nvPr>
        </p:nvSpPr>
        <p:spPr/>
        <p:txBody>
          <a:bodyPr/>
          <a:lstStyle/>
          <a:p>
            <a:fld id="{8249C9C6-A892-4FD0-8C4C-9B2982EBD36E}" type="slidenum">
              <a:rPr lang="en-US" smtClean="0"/>
              <a:t>2</a:t>
            </a:fld>
            <a:endParaRPr lang="en-US"/>
          </a:p>
        </p:txBody>
      </p:sp>
    </p:spTree>
    <p:extLst>
      <p:ext uri="{BB962C8B-B14F-4D97-AF65-F5344CB8AC3E}">
        <p14:creationId xmlns:p14="http://schemas.microsoft.com/office/powerpoint/2010/main" val="3816819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B6B87-2495-46ED-8D0A-CF4B354DF022}"/>
              </a:ext>
            </a:extLst>
          </p:cNvPr>
          <p:cNvSpPr>
            <a:spLocks noGrp="1"/>
          </p:cNvSpPr>
          <p:nvPr>
            <p:ph type="title"/>
          </p:nvPr>
        </p:nvSpPr>
        <p:spPr/>
        <p:txBody>
          <a:bodyPr/>
          <a:lstStyle/>
          <a:p>
            <a:r>
              <a:rPr lang="en-US" dirty="0"/>
              <a:t>Contact Details</a:t>
            </a:r>
          </a:p>
        </p:txBody>
      </p:sp>
      <p:sp>
        <p:nvSpPr>
          <p:cNvPr id="3" name="Content Placeholder 2">
            <a:extLst>
              <a:ext uri="{FF2B5EF4-FFF2-40B4-BE49-F238E27FC236}">
                <a16:creationId xmlns:a16="http://schemas.microsoft.com/office/drawing/2014/main" id="{54403F1A-7EC4-410A-B38F-A3290B0EEB71}"/>
              </a:ext>
            </a:extLst>
          </p:cNvPr>
          <p:cNvSpPr>
            <a:spLocks noGrp="1"/>
          </p:cNvSpPr>
          <p:nvPr>
            <p:ph idx="1"/>
          </p:nvPr>
        </p:nvSpPr>
        <p:spPr/>
        <p:txBody>
          <a:bodyPr/>
          <a:lstStyle/>
          <a:p>
            <a:r>
              <a:rPr lang="en-US" dirty="0"/>
              <a:t>Please provide your full contact details</a:t>
            </a:r>
          </a:p>
          <a:p>
            <a:endParaRPr lang="en-US" dirty="0"/>
          </a:p>
        </p:txBody>
      </p:sp>
      <p:sp>
        <p:nvSpPr>
          <p:cNvPr id="4" name="Slide Number Placeholder 3">
            <a:extLst>
              <a:ext uri="{FF2B5EF4-FFF2-40B4-BE49-F238E27FC236}">
                <a16:creationId xmlns:a16="http://schemas.microsoft.com/office/drawing/2014/main" id="{A6E1CA10-D095-4F4D-B109-4C88FC463609}"/>
              </a:ext>
            </a:extLst>
          </p:cNvPr>
          <p:cNvSpPr>
            <a:spLocks noGrp="1"/>
          </p:cNvSpPr>
          <p:nvPr>
            <p:ph type="sldNum" sz="quarter" idx="12"/>
          </p:nvPr>
        </p:nvSpPr>
        <p:spPr/>
        <p:txBody>
          <a:bodyPr/>
          <a:lstStyle/>
          <a:p>
            <a:fld id="{8249C9C6-A892-4FD0-8C4C-9B2982EBD36E}" type="slidenum">
              <a:rPr lang="en-US" smtClean="0"/>
              <a:t>20</a:t>
            </a:fld>
            <a:endParaRPr lang="en-US"/>
          </a:p>
        </p:txBody>
      </p:sp>
    </p:spTree>
    <p:extLst>
      <p:ext uri="{BB962C8B-B14F-4D97-AF65-F5344CB8AC3E}">
        <p14:creationId xmlns:p14="http://schemas.microsoft.com/office/powerpoint/2010/main" val="552507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786C6-B6BB-4A35-B6E1-2FED2204AAB1}"/>
              </a:ext>
            </a:extLst>
          </p:cNvPr>
          <p:cNvSpPr>
            <a:spLocks noGrp="1"/>
          </p:cNvSpPr>
          <p:nvPr>
            <p:ph type="title"/>
          </p:nvPr>
        </p:nvSpPr>
        <p:spPr/>
        <p:txBody>
          <a:bodyPr>
            <a:normAutofit/>
          </a:bodyPr>
          <a:lstStyle/>
          <a:p>
            <a:r>
              <a:rPr lang="en-US" sz="5400" dirty="0"/>
              <a:t>Details of Measurement &amp; Verification (M&amp;V) Protocol</a:t>
            </a:r>
            <a:endParaRPr lang="en-US" sz="6600" dirty="0"/>
          </a:p>
        </p:txBody>
      </p:sp>
      <p:sp>
        <p:nvSpPr>
          <p:cNvPr id="5" name="Text Placeholder 4">
            <a:extLst>
              <a:ext uri="{FF2B5EF4-FFF2-40B4-BE49-F238E27FC236}">
                <a16:creationId xmlns:a16="http://schemas.microsoft.com/office/drawing/2014/main" id="{ADDCC2EC-9B1E-4A90-9BAF-667971BC0B24}"/>
              </a:ext>
            </a:extLst>
          </p:cNvPr>
          <p:cNvSpPr>
            <a:spLocks noGrp="1"/>
          </p:cNvSpPr>
          <p:nvPr>
            <p:ph type="body" idx="1"/>
          </p:nvPr>
        </p:nvSpPr>
        <p:spPr/>
        <p:txBody>
          <a:bodyPr/>
          <a:lstStyle/>
          <a:p>
            <a:r>
              <a:rPr lang="en-US" dirty="0"/>
              <a:t>Max 3 slides</a:t>
            </a:r>
          </a:p>
        </p:txBody>
      </p:sp>
      <p:sp>
        <p:nvSpPr>
          <p:cNvPr id="6" name="Slide Number Placeholder 5">
            <a:extLst>
              <a:ext uri="{FF2B5EF4-FFF2-40B4-BE49-F238E27FC236}">
                <a16:creationId xmlns:a16="http://schemas.microsoft.com/office/drawing/2014/main" id="{9E964CCE-C6BB-4650-8291-E475761DEA1B}"/>
              </a:ext>
            </a:extLst>
          </p:cNvPr>
          <p:cNvSpPr>
            <a:spLocks noGrp="1"/>
          </p:cNvSpPr>
          <p:nvPr>
            <p:ph type="sldNum" sz="quarter" idx="12"/>
          </p:nvPr>
        </p:nvSpPr>
        <p:spPr/>
        <p:txBody>
          <a:bodyPr/>
          <a:lstStyle/>
          <a:p>
            <a:fld id="{8249C9C6-A892-4FD0-8C4C-9B2982EBD36E}" type="slidenum">
              <a:rPr lang="en-US" smtClean="0"/>
              <a:t>21</a:t>
            </a:fld>
            <a:endParaRPr lang="en-US"/>
          </a:p>
        </p:txBody>
      </p:sp>
    </p:spTree>
    <p:extLst>
      <p:ext uri="{BB962C8B-B14F-4D97-AF65-F5344CB8AC3E}">
        <p14:creationId xmlns:p14="http://schemas.microsoft.com/office/powerpoint/2010/main" val="135109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A3D1-DE1F-465F-A1A4-8209BEAD1E39}"/>
              </a:ext>
            </a:extLst>
          </p:cNvPr>
          <p:cNvSpPr>
            <a:spLocks noGrp="1"/>
          </p:cNvSpPr>
          <p:nvPr>
            <p:ph type="title"/>
          </p:nvPr>
        </p:nvSpPr>
        <p:spPr/>
        <p:txBody>
          <a:bodyPr/>
          <a:lstStyle/>
          <a:p>
            <a:r>
              <a:rPr lang="en-US" dirty="0"/>
              <a:t>Critical Parameters of the Technology</a:t>
            </a:r>
          </a:p>
        </p:txBody>
      </p:sp>
      <p:sp>
        <p:nvSpPr>
          <p:cNvPr id="4" name="Slide Number Placeholder 3">
            <a:extLst>
              <a:ext uri="{FF2B5EF4-FFF2-40B4-BE49-F238E27FC236}">
                <a16:creationId xmlns:a16="http://schemas.microsoft.com/office/drawing/2014/main" id="{CEF14D9C-E96A-4CE6-9AF4-E7E29267802A}"/>
              </a:ext>
            </a:extLst>
          </p:cNvPr>
          <p:cNvSpPr>
            <a:spLocks noGrp="1"/>
          </p:cNvSpPr>
          <p:nvPr>
            <p:ph type="sldNum" sz="quarter" idx="12"/>
          </p:nvPr>
        </p:nvSpPr>
        <p:spPr/>
        <p:txBody>
          <a:bodyPr/>
          <a:lstStyle/>
          <a:p>
            <a:fld id="{8249C9C6-A892-4FD0-8C4C-9B2982EBD36E}" type="slidenum">
              <a:rPr lang="en-US" smtClean="0"/>
              <a:t>22</a:t>
            </a:fld>
            <a:endParaRPr lang="en-US"/>
          </a:p>
        </p:txBody>
      </p:sp>
      <p:graphicFrame>
        <p:nvGraphicFramePr>
          <p:cNvPr id="8" name="Table 8">
            <a:extLst>
              <a:ext uri="{FF2B5EF4-FFF2-40B4-BE49-F238E27FC236}">
                <a16:creationId xmlns:a16="http://schemas.microsoft.com/office/drawing/2014/main" id="{8CF2A883-507D-4544-9B14-5AD079703813}"/>
              </a:ext>
            </a:extLst>
          </p:cNvPr>
          <p:cNvGraphicFramePr>
            <a:graphicFrameLocks noGrp="1"/>
          </p:cNvGraphicFramePr>
          <p:nvPr>
            <p:extLst>
              <p:ext uri="{D42A27DB-BD31-4B8C-83A1-F6EECF244321}">
                <p14:modId xmlns:p14="http://schemas.microsoft.com/office/powerpoint/2010/main" val="1876705987"/>
              </p:ext>
            </p:extLst>
          </p:nvPr>
        </p:nvGraphicFramePr>
        <p:xfrm>
          <a:off x="218982" y="1811620"/>
          <a:ext cx="11641586" cy="4264715"/>
        </p:xfrm>
        <a:graphic>
          <a:graphicData uri="http://schemas.openxmlformats.org/drawingml/2006/table">
            <a:tbl>
              <a:tblPr firstRow="1">
                <a:tableStyleId>{B301B821-A1FF-4177-AEE7-76D212191A09}</a:tableStyleId>
              </a:tblPr>
              <a:tblGrid>
                <a:gridCol w="4152155">
                  <a:extLst>
                    <a:ext uri="{9D8B030D-6E8A-4147-A177-3AD203B41FA5}">
                      <a16:colId xmlns:a16="http://schemas.microsoft.com/office/drawing/2014/main" val="69234084"/>
                    </a:ext>
                  </a:extLst>
                </a:gridCol>
                <a:gridCol w="2855190">
                  <a:extLst>
                    <a:ext uri="{9D8B030D-6E8A-4147-A177-3AD203B41FA5}">
                      <a16:colId xmlns:a16="http://schemas.microsoft.com/office/drawing/2014/main" val="2582006431"/>
                    </a:ext>
                  </a:extLst>
                </a:gridCol>
                <a:gridCol w="4634241">
                  <a:extLst>
                    <a:ext uri="{9D8B030D-6E8A-4147-A177-3AD203B41FA5}">
                      <a16:colId xmlns:a16="http://schemas.microsoft.com/office/drawing/2014/main" val="848750334"/>
                    </a:ext>
                  </a:extLst>
                </a:gridCol>
              </a:tblGrid>
              <a:tr h="450388">
                <a:tc>
                  <a:txBody>
                    <a:bodyPr/>
                    <a:lstStyle/>
                    <a:p>
                      <a:pPr marL="0" marR="0" algn="ctr">
                        <a:spcBef>
                          <a:spcPts val="0"/>
                        </a:spcBef>
                        <a:spcAft>
                          <a:spcPts val="0"/>
                        </a:spcAft>
                      </a:pPr>
                      <a:r>
                        <a:rPr lang="en-IN" sz="1600" dirty="0">
                          <a:effectLst/>
                        </a:rPr>
                        <a:t>Criteria</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Expected Response</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Remarks</a:t>
                      </a:r>
                      <a:endParaRPr lang="en-IN" sz="16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2742056042"/>
                  </a:ext>
                </a:extLst>
              </a:tr>
              <a:tr h="1036508">
                <a:tc>
                  <a:txBody>
                    <a:bodyPr/>
                    <a:lstStyle/>
                    <a:p>
                      <a:pPr marL="0" marR="0">
                        <a:spcBef>
                          <a:spcPts val="0"/>
                        </a:spcBef>
                        <a:spcAft>
                          <a:spcPts val="0"/>
                        </a:spcAft>
                      </a:pPr>
                      <a:r>
                        <a:rPr lang="en-IN" sz="1400" dirty="0">
                          <a:effectLst/>
                        </a:rPr>
                        <a:t>Which are the critical parameter’s resulting in improvement </a:t>
                      </a:r>
                    </a:p>
                    <a:p>
                      <a:pPr marL="0" marR="0">
                        <a:spcBef>
                          <a:spcPts val="0"/>
                        </a:spcBef>
                        <a:spcAft>
                          <a:spcPts val="0"/>
                        </a:spcAft>
                      </a:pPr>
                      <a:r>
                        <a:rPr lang="en-IN" sz="1400" dirty="0">
                          <a:effectLst/>
                        </a:rPr>
                        <a:t>Ex: Operating temperature range of the product /system, mileage, power consumption, fuel saving etc</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List down the parameters and the measurement data of the baseline condition.</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Please incorporate instrumentation, online data availability, baseline data availability  </a:t>
                      </a:r>
                    </a:p>
                    <a:p>
                      <a:pPr marL="285750" marR="0" indent="-285750">
                        <a:spcBef>
                          <a:spcPts val="0"/>
                        </a:spcBef>
                        <a:spcAft>
                          <a:spcPts val="0"/>
                        </a:spcAft>
                        <a:buFont typeface="Arial" panose="020B0604020202020204" pitchFamily="34" charset="0"/>
                        <a:buChar char="•"/>
                      </a:pPr>
                      <a:r>
                        <a:rPr lang="en-IN" sz="1400" dirty="0">
                          <a:effectLst/>
                        </a:rPr>
                        <a:t>Needed before installation of the system and </a:t>
                      </a:r>
                    </a:p>
                    <a:p>
                      <a:pPr marL="285750" marR="0" indent="-285750">
                        <a:spcBef>
                          <a:spcPts val="0"/>
                        </a:spcBef>
                        <a:spcAft>
                          <a:spcPts val="0"/>
                        </a:spcAft>
                        <a:buFont typeface="Arial" panose="020B0604020202020204" pitchFamily="34" charset="0"/>
                        <a:buChar char="•"/>
                      </a:pPr>
                      <a:r>
                        <a:rPr lang="en-IN" sz="1400" dirty="0">
                          <a:effectLst/>
                        </a:rPr>
                        <a:t>As part of implementation plan</a:t>
                      </a:r>
                      <a:endParaRPr lang="en-IN" sz="14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1925231833"/>
                  </a:ext>
                </a:extLst>
              </a:tr>
              <a:tr h="777381">
                <a:tc>
                  <a:txBody>
                    <a:bodyPr/>
                    <a:lstStyle/>
                    <a:p>
                      <a:pPr marL="0" marR="0">
                        <a:spcBef>
                          <a:spcPts val="0"/>
                        </a:spcBef>
                        <a:spcAft>
                          <a:spcPts val="0"/>
                        </a:spcAft>
                      </a:pPr>
                      <a:r>
                        <a:rPr lang="en-IN" sz="1400" dirty="0">
                          <a:effectLst/>
                        </a:rPr>
                        <a:t>Is the anticipated benefit(s) – quantitative or Qualitative</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Quantitative / Qualitative </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Please list out both types of benefits -</a:t>
                      </a:r>
                    </a:p>
                    <a:p>
                      <a:pPr marL="285750" marR="0" indent="-285750">
                        <a:spcBef>
                          <a:spcPts val="0"/>
                        </a:spcBef>
                        <a:spcAft>
                          <a:spcPts val="0"/>
                        </a:spcAft>
                        <a:buFont typeface="Arial" panose="020B0604020202020204" pitchFamily="34" charset="0"/>
                        <a:buChar char="•"/>
                      </a:pPr>
                      <a:r>
                        <a:rPr lang="en-IN" sz="1400" dirty="0">
                          <a:effectLst/>
                        </a:rPr>
                        <a:t>Quantitative Benefits:</a:t>
                      </a:r>
                    </a:p>
                    <a:p>
                      <a:pPr marL="285750" marR="0" indent="-285750">
                        <a:spcBef>
                          <a:spcPts val="0"/>
                        </a:spcBef>
                        <a:spcAft>
                          <a:spcPts val="0"/>
                        </a:spcAft>
                        <a:buFont typeface="Arial" panose="020B0604020202020204" pitchFamily="34" charset="0"/>
                        <a:buChar char="•"/>
                      </a:pPr>
                      <a:r>
                        <a:rPr lang="en-IN" sz="1400" dirty="0">
                          <a:effectLst/>
                        </a:rPr>
                        <a:t>Qualitative Benefits :</a:t>
                      </a:r>
                      <a:endParaRPr lang="en-IN" sz="14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1016895977"/>
                  </a:ext>
                </a:extLst>
              </a:tr>
              <a:tr h="1036508">
                <a:tc>
                  <a:txBody>
                    <a:bodyPr/>
                    <a:lstStyle/>
                    <a:p>
                      <a:pPr marL="0" marR="0">
                        <a:spcBef>
                          <a:spcPts val="0"/>
                        </a:spcBef>
                        <a:spcAft>
                          <a:spcPts val="0"/>
                        </a:spcAft>
                      </a:pPr>
                      <a:r>
                        <a:rPr lang="en-IN" sz="1400" dirty="0">
                          <a:effectLst/>
                        </a:rPr>
                        <a:t>Is the benefits achieved varies with production level / season / change in process conditions etc</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List down the critical parameters that can influence the performance of the system and expected benefits.</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Please incorporate the level of control you have on the variation? Sensitivity analysis – What will happen if the water depth varies? / Product changes? / Pilot location influence the saving?  Etc..</a:t>
                      </a:r>
                      <a:endParaRPr lang="en-IN" sz="14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883738094"/>
                  </a:ext>
                </a:extLst>
              </a:tr>
              <a:tr h="963930">
                <a:tc>
                  <a:txBody>
                    <a:bodyPr/>
                    <a:lstStyle/>
                    <a:p>
                      <a:pPr marL="0" marR="0">
                        <a:spcBef>
                          <a:spcPts val="0"/>
                        </a:spcBef>
                        <a:spcAft>
                          <a:spcPts val="0"/>
                        </a:spcAft>
                      </a:pPr>
                      <a:r>
                        <a:rPr lang="en-IN" sz="1400" dirty="0">
                          <a:effectLst/>
                        </a:rPr>
                        <a:t>Do you have performance data of the present (baseline condition) system</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Yes / No</a:t>
                      </a:r>
                      <a:endParaRPr lang="en-IN" sz="14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400" dirty="0">
                          <a:effectLst/>
                        </a:rPr>
                        <a:t>Please incorporate the data with details of measurement / estimation in implementation plan.</a:t>
                      </a:r>
                      <a:endParaRPr lang="en-IN" sz="14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1952244974"/>
                  </a:ext>
                </a:extLst>
              </a:tr>
            </a:tbl>
          </a:graphicData>
        </a:graphic>
      </p:graphicFrame>
    </p:spTree>
    <p:extLst>
      <p:ext uri="{BB962C8B-B14F-4D97-AF65-F5344CB8AC3E}">
        <p14:creationId xmlns:p14="http://schemas.microsoft.com/office/powerpoint/2010/main" val="3242003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A3D1-DE1F-465F-A1A4-8209BEAD1E39}"/>
              </a:ext>
            </a:extLst>
          </p:cNvPr>
          <p:cNvSpPr>
            <a:spLocks noGrp="1"/>
          </p:cNvSpPr>
          <p:nvPr>
            <p:ph type="title"/>
          </p:nvPr>
        </p:nvSpPr>
        <p:spPr/>
        <p:txBody>
          <a:bodyPr/>
          <a:lstStyle/>
          <a:p>
            <a:r>
              <a:rPr lang="en-US" dirty="0"/>
              <a:t>Saving Benefits</a:t>
            </a:r>
          </a:p>
        </p:txBody>
      </p:sp>
      <p:sp>
        <p:nvSpPr>
          <p:cNvPr id="4" name="Slide Number Placeholder 3">
            <a:extLst>
              <a:ext uri="{FF2B5EF4-FFF2-40B4-BE49-F238E27FC236}">
                <a16:creationId xmlns:a16="http://schemas.microsoft.com/office/drawing/2014/main" id="{CEF14D9C-E96A-4CE6-9AF4-E7E29267802A}"/>
              </a:ext>
            </a:extLst>
          </p:cNvPr>
          <p:cNvSpPr>
            <a:spLocks noGrp="1"/>
          </p:cNvSpPr>
          <p:nvPr>
            <p:ph type="sldNum" sz="quarter" idx="12"/>
          </p:nvPr>
        </p:nvSpPr>
        <p:spPr/>
        <p:txBody>
          <a:bodyPr/>
          <a:lstStyle/>
          <a:p>
            <a:fld id="{8249C9C6-A892-4FD0-8C4C-9B2982EBD36E}" type="slidenum">
              <a:rPr lang="en-US" smtClean="0"/>
              <a:t>23</a:t>
            </a:fld>
            <a:endParaRPr lang="en-US"/>
          </a:p>
        </p:txBody>
      </p:sp>
      <p:graphicFrame>
        <p:nvGraphicFramePr>
          <p:cNvPr id="3" name="Table 5">
            <a:extLst>
              <a:ext uri="{FF2B5EF4-FFF2-40B4-BE49-F238E27FC236}">
                <a16:creationId xmlns:a16="http://schemas.microsoft.com/office/drawing/2014/main" id="{F8EF5910-12DC-4D1B-BB77-DBC72DEB3C63}"/>
              </a:ext>
            </a:extLst>
          </p:cNvPr>
          <p:cNvGraphicFramePr>
            <a:graphicFrameLocks noGrp="1"/>
          </p:cNvGraphicFramePr>
          <p:nvPr>
            <p:extLst>
              <p:ext uri="{D42A27DB-BD31-4B8C-83A1-F6EECF244321}">
                <p14:modId xmlns:p14="http://schemas.microsoft.com/office/powerpoint/2010/main" val="74860080"/>
              </p:ext>
            </p:extLst>
          </p:nvPr>
        </p:nvGraphicFramePr>
        <p:xfrm>
          <a:off x="211155" y="2253116"/>
          <a:ext cx="11576481" cy="3311943"/>
        </p:xfrm>
        <a:graphic>
          <a:graphicData uri="http://schemas.openxmlformats.org/drawingml/2006/table">
            <a:tbl>
              <a:tblPr firstRow="1">
                <a:tableStyleId>{B301B821-A1FF-4177-AEE7-76D212191A09}</a:tableStyleId>
              </a:tblPr>
              <a:tblGrid>
                <a:gridCol w="5343580">
                  <a:extLst>
                    <a:ext uri="{9D8B030D-6E8A-4147-A177-3AD203B41FA5}">
                      <a16:colId xmlns:a16="http://schemas.microsoft.com/office/drawing/2014/main" val="858964781"/>
                    </a:ext>
                  </a:extLst>
                </a:gridCol>
                <a:gridCol w="2163058">
                  <a:extLst>
                    <a:ext uri="{9D8B030D-6E8A-4147-A177-3AD203B41FA5}">
                      <a16:colId xmlns:a16="http://schemas.microsoft.com/office/drawing/2014/main" val="431857973"/>
                    </a:ext>
                  </a:extLst>
                </a:gridCol>
                <a:gridCol w="4069843">
                  <a:extLst>
                    <a:ext uri="{9D8B030D-6E8A-4147-A177-3AD203B41FA5}">
                      <a16:colId xmlns:a16="http://schemas.microsoft.com/office/drawing/2014/main" val="288669236"/>
                    </a:ext>
                  </a:extLst>
                </a:gridCol>
              </a:tblGrid>
              <a:tr h="307169">
                <a:tc>
                  <a:txBody>
                    <a:bodyPr/>
                    <a:lstStyle/>
                    <a:p>
                      <a:pPr marL="0" marR="0" algn="ctr">
                        <a:spcBef>
                          <a:spcPts val="0"/>
                        </a:spcBef>
                        <a:spcAft>
                          <a:spcPts val="0"/>
                        </a:spcAft>
                      </a:pPr>
                      <a:r>
                        <a:rPr lang="en-IN" sz="1600" dirty="0">
                          <a:effectLst/>
                        </a:rPr>
                        <a:t>Criteria</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Expected Response</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Remarks</a:t>
                      </a:r>
                      <a:endParaRPr lang="en-IN" sz="16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2585659069"/>
                  </a:ext>
                </a:extLst>
              </a:tr>
              <a:tr h="1051671">
                <a:tc>
                  <a:txBody>
                    <a:bodyPr/>
                    <a:lstStyle/>
                    <a:p>
                      <a:pPr marL="0" marR="0">
                        <a:spcBef>
                          <a:spcPts val="0"/>
                        </a:spcBef>
                        <a:spcAft>
                          <a:spcPts val="0"/>
                        </a:spcAft>
                      </a:pPr>
                      <a:r>
                        <a:rPr lang="en-IN" sz="1600" dirty="0">
                          <a:effectLst/>
                        </a:rPr>
                        <a:t>Whether electrical energy saving expected by implementing the technology?</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Yes  / No</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600" dirty="0">
                          <a:effectLst/>
                        </a:rPr>
                        <a:t>Please incorporate energy meter as part of the system as part of implementation plan.</a:t>
                      </a:r>
                      <a:endParaRPr lang="en-IN" sz="16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3793945991"/>
                  </a:ext>
                </a:extLst>
              </a:tr>
              <a:tr h="1044517">
                <a:tc>
                  <a:txBody>
                    <a:bodyPr/>
                    <a:lstStyle/>
                    <a:p>
                      <a:pPr marL="0" marR="0">
                        <a:spcBef>
                          <a:spcPts val="0"/>
                        </a:spcBef>
                        <a:spcAft>
                          <a:spcPts val="0"/>
                        </a:spcAft>
                      </a:pPr>
                      <a:r>
                        <a:rPr lang="en-IN" sz="1600" dirty="0">
                          <a:effectLst/>
                        </a:rPr>
                        <a:t>Whether thermal energy saving expected by implementing the technology?</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Yes / No</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600" dirty="0">
                          <a:effectLst/>
                        </a:rPr>
                        <a:t>Please incorporate fuel consumption measuring system as part of implementation plan.</a:t>
                      </a:r>
                      <a:endParaRPr lang="en-IN" sz="16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3738605686"/>
                  </a:ext>
                </a:extLst>
              </a:tr>
              <a:tr h="908586">
                <a:tc>
                  <a:txBody>
                    <a:bodyPr/>
                    <a:lstStyle/>
                    <a:p>
                      <a:pPr marL="0" marR="0">
                        <a:spcBef>
                          <a:spcPts val="0"/>
                        </a:spcBef>
                        <a:spcAft>
                          <a:spcPts val="0"/>
                        </a:spcAft>
                      </a:pPr>
                      <a:r>
                        <a:rPr lang="en-IN" sz="1600" dirty="0">
                          <a:effectLst/>
                        </a:rPr>
                        <a:t>Is there direct CO</a:t>
                      </a:r>
                      <a:r>
                        <a:rPr lang="en-IN" sz="1600" baseline="-25000" dirty="0">
                          <a:effectLst/>
                        </a:rPr>
                        <a:t>2</a:t>
                      </a:r>
                      <a:r>
                        <a:rPr lang="en-IN" sz="1600" dirty="0">
                          <a:effectLst/>
                        </a:rPr>
                        <a:t> benefits other than thermal and electrical energy saving?</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lgn="ctr">
                        <a:spcBef>
                          <a:spcPts val="0"/>
                        </a:spcBef>
                        <a:spcAft>
                          <a:spcPts val="0"/>
                        </a:spcAft>
                      </a:pPr>
                      <a:r>
                        <a:rPr lang="en-IN" sz="1600" dirty="0">
                          <a:effectLst/>
                        </a:rPr>
                        <a:t>Yes / No</a:t>
                      </a:r>
                      <a:endParaRPr lang="en-IN" sz="1600" dirty="0">
                        <a:effectLst/>
                        <a:latin typeface="Calibri" panose="020F0502020204030204" pitchFamily="34" charset="0"/>
                        <a:ea typeface="Calibri" panose="020F0502020204030204" pitchFamily="34" charset="0"/>
                      </a:endParaRPr>
                    </a:p>
                  </a:txBody>
                  <a:tcPr marL="58774" marR="58774" marT="0" marB="0" anchor="ctr"/>
                </a:tc>
                <a:tc>
                  <a:txBody>
                    <a:bodyPr/>
                    <a:lstStyle/>
                    <a:p>
                      <a:pPr marL="0" marR="0">
                        <a:spcBef>
                          <a:spcPts val="0"/>
                        </a:spcBef>
                        <a:spcAft>
                          <a:spcPts val="0"/>
                        </a:spcAft>
                      </a:pPr>
                      <a:r>
                        <a:rPr lang="en-IN" sz="1600" dirty="0">
                          <a:effectLst/>
                        </a:rPr>
                        <a:t>Please also indicate any other material or resource saving apart from CO</a:t>
                      </a:r>
                      <a:r>
                        <a:rPr lang="en-IN" sz="1600" baseline="-25000" dirty="0">
                          <a:effectLst/>
                        </a:rPr>
                        <a:t>2</a:t>
                      </a:r>
                      <a:r>
                        <a:rPr lang="en-IN" sz="1600" dirty="0">
                          <a:effectLst/>
                        </a:rPr>
                        <a:t> savings</a:t>
                      </a:r>
                      <a:endParaRPr lang="en-IN" sz="1600" dirty="0">
                        <a:effectLst/>
                        <a:latin typeface="Calibri" panose="020F0502020204030204" pitchFamily="34" charset="0"/>
                        <a:ea typeface="Calibri" panose="020F0502020204030204" pitchFamily="34" charset="0"/>
                      </a:endParaRPr>
                    </a:p>
                  </a:txBody>
                  <a:tcPr marL="58774" marR="58774" marT="0" marB="0" anchor="ctr"/>
                </a:tc>
                <a:extLst>
                  <a:ext uri="{0D108BD9-81ED-4DB2-BD59-A6C34878D82A}">
                    <a16:rowId xmlns:a16="http://schemas.microsoft.com/office/drawing/2014/main" val="1281286390"/>
                  </a:ext>
                </a:extLst>
              </a:tr>
            </a:tbl>
          </a:graphicData>
        </a:graphic>
      </p:graphicFrame>
    </p:spTree>
    <p:extLst>
      <p:ext uri="{BB962C8B-B14F-4D97-AF65-F5344CB8AC3E}">
        <p14:creationId xmlns:p14="http://schemas.microsoft.com/office/powerpoint/2010/main" val="2337673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B8D42-70FA-4B26-BEB3-DF970AF99627}"/>
              </a:ext>
            </a:extLst>
          </p:cNvPr>
          <p:cNvSpPr>
            <a:spLocks noGrp="1"/>
          </p:cNvSpPr>
          <p:nvPr>
            <p:ph type="title"/>
          </p:nvPr>
        </p:nvSpPr>
        <p:spPr/>
        <p:txBody>
          <a:bodyPr>
            <a:normAutofit/>
          </a:bodyPr>
          <a:lstStyle/>
          <a:p>
            <a:r>
              <a:rPr lang="en-US" sz="7200" dirty="0"/>
              <a:t>About the Company</a:t>
            </a:r>
          </a:p>
        </p:txBody>
      </p:sp>
      <p:sp>
        <p:nvSpPr>
          <p:cNvPr id="5" name="Text Placeholder 4">
            <a:extLst>
              <a:ext uri="{FF2B5EF4-FFF2-40B4-BE49-F238E27FC236}">
                <a16:creationId xmlns:a16="http://schemas.microsoft.com/office/drawing/2014/main" id="{580F7B48-C58C-44E8-A821-85EC66C08ED9}"/>
              </a:ext>
            </a:extLst>
          </p:cNvPr>
          <p:cNvSpPr>
            <a:spLocks noGrp="1"/>
          </p:cNvSpPr>
          <p:nvPr>
            <p:ph type="body" idx="1"/>
          </p:nvPr>
        </p:nvSpPr>
        <p:spPr/>
        <p:txBody>
          <a:bodyPr/>
          <a:lstStyle/>
          <a:p>
            <a:r>
              <a:rPr lang="en-US" dirty="0"/>
              <a:t>Max 2 slides</a:t>
            </a:r>
          </a:p>
        </p:txBody>
      </p:sp>
      <p:sp>
        <p:nvSpPr>
          <p:cNvPr id="6" name="Slide Number Placeholder 5">
            <a:extLst>
              <a:ext uri="{FF2B5EF4-FFF2-40B4-BE49-F238E27FC236}">
                <a16:creationId xmlns:a16="http://schemas.microsoft.com/office/drawing/2014/main" id="{A7E9EC5F-E8FE-4934-8287-E8998C88B23F}"/>
              </a:ext>
            </a:extLst>
          </p:cNvPr>
          <p:cNvSpPr>
            <a:spLocks noGrp="1"/>
          </p:cNvSpPr>
          <p:nvPr>
            <p:ph type="sldNum" sz="quarter" idx="12"/>
          </p:nvPr>
        </p:nvSpPr>
        <p:spPr/>
        <p:txBody>
          <a:bodyPr/>
          <a:lstStyle/>
          <a:p>
            <a:fld id="{8249C9C6-A892-4FD0-8C4C-9B2982EBD36E}" type="slidenum">
              <a:rPr lang="en-US" smtClean="0"/>
              <a:t>3</a:t>
            </a:fld>
            <a:endParaRPr lang="en-US"/>
          </a:p>
        </p:txBody>
      </p:sp>
    </p:spTree>
    <p:extLst>
      <p:ext uri="{BB962C8B-B14F-4D97-AF65-F5344CB8AC3E}">
        <p14:creationId xmlns:p14="http://schemas.microsoft.com/office/powerpoint/2010/main" val="201166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6598A-4111-494A-AED7-A64700E6A022}"/>
              </a:ext>
            </a:extLst>
          </p:cNvPr>
          <p:cNvSpPr>
            <a:spLocks noGrp="1"/>
          </p:cNvSpPr>
          <p:nvPr>
            <p:ph type="title"/>
          </p:nvPr>
        </p:nvSpPr>
        <p:spPr/>
        <p:txBody>
          <a:bodyPr>
            <a:normAutofit/>
          </a:bodyPr>
          <a:lstStyle/>
          <a:p>
            <a:r>
              <a:rPr lang="en-US" sz="4400" dirty="0"/>
              <a:t>Brief </a:t>
            </a:r>
            <a:r>
              <a:rPr lang="en-US" sz="4400" dirty="0">
                <a:solidFill>
                  <a:schemeClr val="tx1"/>
                </a:solidFill>
              </a:rPr>
              <a:t>Company/Organization/Entity Profile</a:t>
            </a:r>
          </a:p>
        </p:txBody>
      </p:sp>
      <p:sp>
        <p:nvSpPr>
          <p:cNvPr id="5" name="Content Placeholder 4">
            <a:extLst>
              <a:ext uri="{FF2B5EF4-FFF2-40B4-BE49-F238E27FC236}">
                <a16:creationId xmlns:a16="http://schemas.microsoft.com/office/drawing/2014/main" id="{F86B5ADD-406E-43C7-A986-3F57EBC88ECF}"/>
              </a:ext>
            </a:extLst>
          </p:cNvPr>
          <p:cNvSpPr>
            <a:spLocks noGrp="1"/>
          </p:cNvSpPr>
          <p:nvPr>
            <p:ph idx="1"/>
          </p:nvPr>
        </p:nvSpPr>
        <p:spPr/>
        <p:txBody>
          <a:bodyPr/>
          <a:lstStyle/>
          <a:p>
            <a:pPr>
              <a:buFont typeface="Wingdings" panose="05000000000000000000" pitchFamily="2" charset="2"/>
              <a:buChar char="q"/>
            </a:pPr>
            <a:r>
              <a:rPr lang="en-US" dirty="0">
                <a:solidFill>
                  <a:schemeClr val="tx1"/>
                </a:solidFill>
              </a:rPr>
              <a:t>Year of incorporation</a:t>
            </a:r>
          </a:p>
          <a:p>
            <a:pPr>
              <a:buFont typeface="Wingdings" panose="05000000000000000000" pitchFamily="2" charset="2"/>
              <a:buChar char="q"/>
            </a:pPr>
            <a:r>
              <a:rPr lang="en-US" dirty="0">
                <a:solidFill>
                  <a:schemeClr val="tx1"/>
                </a:solidFill>
              </a:rPr>
              <a:t>Brief description of the company/organization/entity</a:t>
            </a:r>
          </a:p>
          <a:p>
            <a:pPr>
              <a:buFont typeface="Wingdings" panose="05000000000000000000" pitchFamily="2" charset="2"/>
              <a:buChar char="q"/>
            </a:pPr>
            <a:r>
              <a:rPr lang="en-US" dirty="0">
                <a:solidFill>
                  <a:schemeClr val="tx1"/>
                </a:solidFill>
              </a:rPr>
              <a:t>Type of ownership	</a:t>
            </a:r>
          </a:p>
          <a:p>
            <a:pPr>
              <a:buFont typeface="Wingdings" panose="05000000000000000000" pitchFamily="2" charset="2"/>
              <a:buChar char="q"/>
            </a:pPr>
            <a:r>
              <a:rPr lang="en-US" dirty="0">
                <a:solidFill>
                  <a:schemeClr val="tx1"/>
                </a:solidFill>
              </a:rPr>
              <a:t>Management</a:t>
            </a:r>
          </a:p>
          <a:p>
            <a:pPr>
              <a:buFont typeface="Wingdings" panose="05000000000000000000" pitchFamily="2" charset="2"/>
              <a:buChar char="q"/>
            </a:pPr>
            <a:r>
              <a:rPr lang="en-US" dirty="0">
                <a:solidFill>
                  <a:schemeClr val="tx1"/>
                </a:solidFill>
              </a:rPr>
              <a:t>Partnership with R&amp;D institutes or industry if any</a:t>
            </a:r>
          </a:p>
          <a:p>
            <a:pPr>
              <a:buFont typeface="Wingdings" panose="05000000000000000000" pitchFamily="2" charset="2"/>
              <a:buChar char="q"/>
            </a:pPr>
            <a:r>
              <a:rPr lang="en-US" dirty="0">
                <a:solidFill>
                  <a:schemeClr val="tx1"/>
                </a:solidFill>
              </a:rPr>
              <a:t>Key milestones of product development from idea to current status</a:t>
            </a:r>
          </a:p>
        </p:txBody>
      </p:sp>
      <p:sp>
        <p:nvSpPr>
          <p:cNvPr id="6" name="Slide Number Placeholder 5">
            <a:extLst>
              <a:ext uri="{FF2B5EF4-FFF2-40B4-BE49-F238E27FC236}">
                <a16:creationId xmlns:a16="http://schemas.microsoft.com/office/drawing/2014/main" id="{3EAD4F67-DCDC-4BD5-9E0C-66781E218480}"/>
              </a:ext>
            </a:extLst>
          </p:cNvPr>
          <p:cNvSpPr>
            <a:spLocks noGrp="1"/>
          </p:cNvSpPr>
          <p:nvPr>
            <p:ph type="sldNum" sz="quarter" idx="12"/>
          </p:nvPr>
        </p:nvSpPr>
        <p:spPr/>
        <p:txBody>
          <a:bodyPr/>
          <a:lstStyle/>
          <a:p>
            <a:fld id="{8249C9C6-A892-4FD0-8C4C-9B2982EBD36E}" type="slidenum">
              <a:rPr lang="en-US" smtClean="0"/>
              <a:t>4</a:t>
            </a:fld>
            <a:endParaRPr lang="en-US"/>
          </a:p>
        </p:txBody>
      </p:sp>
    </p:spTree>
    <p:extLst>
      <p:ext uri="{BB962C8B-B14F-4D97-AF65-F5344CB8AC3E}">
        <p14:creationId xmlns:p14="http://schemas.microsoft.com/office/powerpoint/2010/main" val="228430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FCD5F-5D90-4D60-BD4A-B16CF4896567}"/>
              </a:ext>
            </a:extLst>
          </p:cNvPr>
          <p:cNvSpPr>
            <a:spLocks noGrp="1"/>
          </p:cNvSpPr>
          <p:nvPr>
            <p:ph type="title"/>
          </p:nvPr>
        </p:nvSpPr>
        <p:spPr/>
        <p:txBody>
          <a:bodyPr>
            <a:normAutofit/>
          </a:bodyPr>
          <a:lstStyle/>
          <a:p>
            <a:r>
              <a:rPr lang="en-US" sz="7200" dirty="0"/>
              <a:t>About the Innovation</a:t>
            </a:r>
          </a:p>
        </p:txBody>
      </p:sp>
      <p:sp>
        <p:nvSpPr>
          <p:cNvPr id="5" name="Text Placeholder 4">
            <a:extLst>
              <a:ext uri="{FF2B5EF4-FFF2-40B4-BE49-F238E27FC236}">
                <a16:creationId xmlns:a16="http://schemas.microsoft.com/office/drawing/2014/main" id="{5E9E6309-CDE3-474A-9592-F5A8C5E3C9FC}"/>
              </a:ext>
            </a:extLst>
          </p:cNvPr>
          <p:cNvSpPr>
            <a:spLocks noGrp="1"/>
          </p:cNvSpPr>
          <p:nvPr>
            <p:ph type="body" idx="1"/>
          </p:nvPr>
        </p:nvSpPr>
        <p:spPr/>
        <p:txBody>
          <a:bodyPr/>
          <a:lstStyle/>
          <a:p>
            <a:r>
              <a:rPr lang="en-US" dirty="0"/>
              <a:t>Max 8 slides</a:t>
            </a:r>
          </a:p>
        </p:txBody>
      </p:sp>
      <p:sp>
        <p:nvSpPr>
          <p:cNvPr id="6" name="Slide Number Placeholder 5">
            <a:extLst>
              <a:ext uri="{FF2B5EF4-FFF2-40B4-BE49-F238E27FC236}">
                <a16:creationId xmlns:a16="http://schemas.microsoft.com/office/drawing/2014/main" id="{59534E88-F15B-4E89-9500-40C71C6713C2}"/>
              </a:ext>
            </a:extLst>
          </p:cNvPr>
          <p:cNvSpPr>
            <a:spLocks noGrp="1"/>
          </p:cNvSpPr>
          <p:nvPr>
            <p:ph type="sldNum" sz="quarter" idx="12"/>
          </p:nvPr>
        </p:nvSpPr>
        <p:spPr/>
        <p:txBody>
          <a:bodyPr/>
          <a:lstStyle/>
          <a:p>
            <a:fld id="{8249C9C6-A892-4FD0-8C4C-9B2982EBD36E}" type="slidenum">
              <a:rPr lang="en-US" smtClean="0"/>
              <a:t>5</a:t>
            </a:fld>
            <a:endParaRPr lang="en-US"/>
          </a:p>
        </p:txBody>
      </p:sp>
    </p:spTree>
    <p:extLst>
      <p:ext uri="{BB962C8B-B14F-4D97-AF65-F5344CB8AC3E}">
        <p14:creationId xmlns:p14="http://schemas.microsoft.com/office/powerpoint/2010/main" val="120364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9AC17-A20B-4D44-99ED-B8D495DB2964}"/>
              </a:ext>
            </a:extLst>
          </p:cNvPr>
          <p:cNvSpPr>
            <a:spLocks noGrp="1"/>
          </p:cNvSpPr>
          <p:nvPr>
            <p:ph type="title"/>
          </p:nvPr>
        </p:nvSpPr>
        <p:spPr/>
        <p:txBody>
          <a:bodyPr/>
          <a:lstStyle/>
          <a:p>
            <a:r>
              <a:rPr lang="en-US" dirty="0"/>
              <a:t>Technology Details</a:t>
            </a:r>
          </a:p>
        </p:txBody>
      </p:sp>
      <p:sp>
        <p:nvSpPr>
          <p:cNvPr id="5" name="Content Placeholder 4">
            <a:extLst>
              <a:ext uri="{FF2B5EF4-FFF2-40B4-BE49-F238E27FC236}">
                <a16:creationId xmlns:a16="http://schemas.microsoft.com/office/drawing/2014/main" id="{DF2EFB8D-BC80-44E9-BFDE-52E8403E8839}"/>
              </a:ext>
            </a:extLst>
          </p:cNvPr>
          <p:cNvSpPr>
            <a:spLocks noGrp="1"/>
          </p:cNvSpPr>
          <p:nvPr>
            <p:ph idx="1"/>
          </p:nvPr>
        </p:nvSpPr>
        <p:spPr/>
        <p:txBody>
          <a:bodyPr/>
          <a:lstStyle/>
          <a:p>
            <a:pPr>
              <a:buFont typeface="Wingdings" panose="05000000000000000000" pitchFamily="2" charset="2"/>
              <a:buChar char="q"/>
            </a:pPr>
            <a:r>
              <a:rPr lang="en-US" dirty="0"/>
              <a:t>Brief information about the innovation (2 slides, include photographs and schematics)</a:t>
            </a:r>
          </a:p>
          <a:p>
            <a:pPr>
              <a:buFont typeface="Wingdings" panose="05000000000000000000" pitchFamily="2" charset="2"/>
              <a:buChar char="q"/>
            </a:pPr>
            <a:r>
              <a:rPr lang="en-US" dirty="0"/>
              <a:t>Certifications/Research articles/Patents/ IPR</a:t>
            </a:r>
          </a:p>
        </p:txBody>
      </p:sp>
      <p:sp>
        <p:nvSpPr>
          <p:cNvPr id="6" name="Slide Number Placeholder 5">
            <a:extLst>
              <a:ext uri="{FF2B5EF4-FFF2-40B4-BE49-F238E27FC236}">
                <a16:creationId xmlns:a16="http://schemas.microsoft.com/office/drawing/2014/main" id="{51CF3D11-099E-43D7-A39B-A3949A2C3B1B}"/>
              </a:ext>
            </a:extLst>
          </p:cNvPr>
          <p:cNvSpPr>
            <a:spLocks noGrp="1"/>
          </p:cNvSpPr>
          <p:nvPr>
            <p:ph type="sldNum" sz="quarter" idx="12"/>
          </p:nvPr>
        </p:nvSpPr>
        <p:spPr/>
        <p:txBody>
          <a:bodyPr/>
          <a:lstStyle/>
          <a:p>
            <a:fld id="{8249C9C6-A892-4FD0-8C4C-9B2982EBD36E}" type="slidenum">
              <a:rPr lang="en-US" smtClean="0"/>
              <a:t>6</a:t>
            </a:fld>
            <a:endParaRPr lang="en-US"/>
          </a:p>
        </p:txBody>
      </p:sp>
    </p:spTree>
    <p:extLst>
      <p:ext uri="{BB962C8B-B14F-4D97-AF65-F5344CB8AC3E}">
        <p14:creationId xmlns:p14="http://schemas.microsoft.com/office/powerpoint/2010/main" val="94710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8FCCC-1A51-4BC5-B438-F6F0575EEC23}"/>
              </a:ext>
            </a:extLst>
          </p:cNvPr>
          <p:cNvSpPr>
            <a:spLocks noGrp="1"/>
          </p:cNvSpPr>
          <p:nvPr>
            <p:ph type="title"/>
          </p:nvPr>
        </p:nvSpPr>
        <p:spPr/>
        <p:txBody>
          <a:bodyPr/>
          <a:lstStyle/>
          <a:p>
            <a:r>
              <a:rPr lang="en-US" dirty="0"/>
              <a:t>Innovation Details</a:t>
            </a:r>
          </a:p>
        </p:txBody>
      </p:sp>
      <p:sp>
        <p:nvSpPr>
          <p:cNvPr id="3" name="Content Placeholder 2">
            <a:extLst>
              <a:ext uri="{FF2B5EF4-FFF2-40B4-BE49-F238E27FC236}">
                <a16:creationId xmlns:a16="http://schemas.microsoft.com/office/drawing/2014/main" id="{F28AA2D6-38B5-4B1C-B4A6-EF16BFC98A32}"/>
              </a:ext>
            </a:extLst>
          </p:cNvPr>
          <p:cNvSpPr>
            <a:spLocks noGrp="1"/>
          </p:cNvSpPr>
          <p:nvPr>
            <p:ph idx="1"/>
          </p:nvPr>
        </p:nvSpPr>
        <p:spPr/>
        <p:txBody>
          <a:bodyPr/>
          <a:lstStyle/>
          <a:p>
            <a:pPr>
              <a:buFont typeface="Wingdings" panose="05000000000000000000" pitchFamily="2" charset="2"/>
              <a:buChar char="q"/>
            </a:pPr>
            <a:r>
              <a:rPr lang="en-IN" dirty="0"/>
              <a:t> Provide clear explanation of the innovation and technical aspects of your innovation</a:t>
            </a:r>
          </a:p>
          <a:p>
            <a:pPr>
              <a:buFont typeface="Wingdings" panose="05000000000000000000" pitchFamily="2" charset="2"/>
              <a:buChar char="q"/>
            </a:pPr>
            <a:r>
              <a:rPr lang="en-US" dirty="0"/>
              <a:t>Discuss your innovation from the perspective of process, technology, efficiency, cost, practicality.</a:t>
            </a:r>
          </a:p>
          <a:p>
            <a:pPr>
              <a:buFont typeface="Wingdings" panose="05000000000000000000" pitchFamily="2" charset="2"/>
              <a:buChar char="q"/>
            </a:pPr>
            <a:r>
              <a:rPr lang="en-US" dirty="0"/>
              <a:t>Compare with other existing technologies that are used for the same purpose – clearly indicate differences</a:t>
            </a:r>
          </a:p>
        </p:txBody>
      </p:sp>
      <p:sp>
        <p:nvSpPr>
          <p:cNvPr id="4" name="Slide Number Placeholder 3">
            <a:extLst>
              <a:ext uri="{FF2B5EF4-FFF2-40B4-BE49-F238E27FC236}">
                <a16:creationId xmlns:a16="http://schemas.microsoft.com/office/drawing/2014/main" id="{3815B888-6025-4E7A-AF35-4B5D25FD240F}"/>
              </a:ext>
            </a:extLst>
          </p:cNvPr>
          <p:cNvSpPr>
            <a:spLocks noGrp="1"/>
          </p:cNvSpPr>
          <p:nvPr>
            <p:ph type="sldNum" sz="quarter" idx="12"/>
          </p:nvPr>
        </p:nvSpPr>
        <p:spPr/>
        <p:txBody>
          <a:bodyPr/>
          <a:lstStyle/>
          <a:p>
            <a:fld id="{8249C9C6-A892-4FD0-8C4C-9B2982EBD36E}" type="slidenum">
              <a:rPr lang="en-US" smtClean="0"/>
              <a:t>7</a:t>
            </a:fld>
            <a:endParaRPr lang="en-US"/>
          </a:p>
        </p:txBody>
      </p:sp>
      <p:sp>
        <p:nvSpPr>
          <p:cNvPr id="5" name="Rectangle 4"/>
          <p:cNvSpPr/>
          <p:nvPr/>
        </p:nvSpPr>
        <p:spPr>
          <a:xfrm>
            <a:off x="6344318" y="286603"/>
            <a:ext cx="5493722"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dirty="0"/>
              <a:t>Use of diagrams and tables for showing quantification of innovation benefits and characteristics is encouraged. </a:t>
            </a:r>
            <a:endParaRPr lang="en-IN" dirty="0"/>
          </a:p>
        </p:txBody>
      </p:sp>
    </p:spTree>
    <p:extLst>
      <p:ext uri="{BB962C8B-B14F-4D97-AF65-F5344CB8AC3E}">
        <p14:creationId xmlns:p14="http://schemas.microsoft.com/office/powerpoint/2010/main" val="239663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2D7E-0D83-41B0-BA16-A6EBAD3A146A}"/>
              </a:ext>
            </a:extLst>
          </p:cNvPr>
          <p:cNvSpPr>
            <a:spLocks noGrp="1"/>
          </p:cNvSpPr>
          <p:nvPr>
            <p:ph type="title"/>
          </p:nvPr>
        </p:nvSpPr>
        <p:spPr/>
        <p:txBody>
          <a:bodyPr/>
          <a:lstStyle/>
          <a:p>
            <a:r>
              <a:rPr lang="en-US" dirty="0"/>
              <a:t>Innovation Benefits</a:t>
            </a:r>
          </a:p>
        </p:txBody>
      </p:sp>
      <p:sp>
        <p:nvSpPr>
          <p:cNvPr id="3" name="Content Placeholder 2">
            <a:extLst>
              <a:ext uri="{FF2B5EF4-FFF2-40B4-BE49-F238E27FC236}">
                <a16:creationId xmlns:a16="http://schemas.microsoft.com/office/drawing/2014/main" id="{4CDAE441-5820-4671-959B-3753F33CCEE2}"/>
              </a:ext>
            </a:extLst>
          </p:cNvPr>
          <p:cNvSpPr>
            <a:spLocks noGrp="1"/>
          </p:cNvSpPr>
          <p:nvPr>
            <p:ph idx="1"/>
          </p:nvPr>
        </p:nvSpPr>
        <p:spPr/>
        <p:txBody>
          <a:bodyPr>
            <a:normAutofit fontScale="92500" lnSpcReduction="20000"/>
          </a:bodyPr>
          <a:lstStyle/>
          <a:p>
            <a:pPr>
              <a:buFont typeface="Wingdings" panose="05000000000000000000" pitchFamily="2" charset="2"/>
              <a:buChar char="q"/>
            </a:pPr>
            <a:r>
              <a:rPr lang="en-US" dirty="0"/>
              <a:t>Clearly outline the following (with brief calculations)</a:t>
            </a:r>
          </a:p>
          <a:p>
            <a:pPr lvl="1">
              <a:buFont typeface="Wingdings" panose="05000000000000000000" pitchFamily="2" charset="2"/>
              <a:buChar char="q"/>
            </a:pPr>
            <a:r>
              <a:rPr lang="en-US" dirty="0"/>
              <a:t>Energy savings per annum</a:t>
            </a:r>
          </a:p>
          <a:p>
            <a:pPr marL="354013" lvl="1" indent="0">
              <a:buNone/>
            </a:pPr>
            <a:r>
              <a:rPr lang="en-US" sz="1500" dirty="0"/>
              <a:t>Conventional processes may be consuming large amounts of energy (kWh or Joules) for the application and new inventions may lead to reduction of energy consumption. This could be in the form of reduced electricity usage, reduced fuel usage or both. This leads to lower operating cost for the user and lower environmental impact of the application. </a:t>
            </a:r>
          </a:p>
          <a:p>
            <a:pPr lvl="1">
              <a:buFont typeface="Wingdings" panose="05000000000000000000" pitchFamily="2" charset="2"/>
              <a:buChar char="q"/>
            </a:pPr>
            <a:r>
              <a:rPr lang="en-US" dirty="0"/>
              <a:t>GHG savings per annum</a:t>
            </a:r>
          </a:p>
          <a:p>
            <a:pPr marL="354013" lvl="1" indent="0">
              <a:buNone/>
            </a:pPr>
            <a:r>
              <a:rPr lang="en-US" sz="1400" dirty="0"/>
              <a:t>If the invention reduces or eliminates the fuel usage via electrification of a process or application, Greenhouse gas (CO2) emissions are expected. This may also happen via replacement of conventional fuel with a clean fuel such as hydrogen or a relatively hydrogen rich fuel.</a:t>
            </a:r>
          </a:p>
          <a:p>
            <a:pPr lvl="1">
              <a:buFont typeface="Wingdings" panose="05000000000000000000" pitchFamily="2" charset="2"/>
              <a:buChar char="q"/>
            </a:pPr>
            <a:r>
              <a:rPr lang="en-US" dirty="0"/>
              <a:t>Cost savings</a:t>
            </a:r>
          </a:p>
          <a:p>
            <a:pPr marL="354013" lvl="1" indent="0">
              <a:buNone/>
            </a:pPr>
            <a:r>
              <a:rPr lang="en-US" sz="1500" dirty="0"/>
              <a:t>Cost savings can occur as a result of energy savings, capital cost reduction, improved longevity of system, operational cost reduction or peak load reduction. Please explain as applicable.</a:t>
            </a:r>
          </a:p>
          <a:p>
            <a:pPr lvl="1">
              <a:buFont typeface="Wingdings" panose="05000000000000000000" pitchFamily="2" charset="2"/>
              <a:buChar char="q"/>
            </a:pPr>
            <a:r>
              <a:rPr lang="en-US" dirty="0"/>
              <a:t>Peak Load reduction</a:t>
            </a:r>
          </a:p>
          <a:p>
            <a:pPr marL="384048" lvl="2" indent="0">
              <a:buNone/>
            </a:pPr>
            <a:r>
              <a:rPr lang="en-US" dirty="0"/>
              <a:t>Certain electrical loads require very high power over a short duration of time of the day. As a result of this, the electrical supply needs to be rated for this maximum power value even though it may be used for a short period only. In other cases, expensive upgradation of the electrical supply system may be avoided if the peak load can be reduced or managed effectively by the use of energy storage technologies.</a:t>
            </a:r>
          </a:p>
          <a:p>
            <a:pPr lvl="1">
              <a:buFont typeface="Wingdings" panose="05000000000000000000" pitchFamily="2" charset="2"/>
              <a:buChar char="q"/>
            </a:pPr>
            <a:r>
              <a:rPr lang="en-US" dirty="0"/>
              <a:t>Other environmental benefits</a:t>
            </a:r>
          </a:p>
          <a:p>
            <a:pPr marL="384048" lvl="2" indent="0">
              <a:buNone/>
            </a:pPr>
            <a:r>
              <a:rPr lang="en-US" dirty="0"/>
              <a:t>Reduction of emission of SOx or NOx or other environmental benefits</a:t>
            </a:r>
          </a:p>
          <a:p>
            <a:pPr>
              <a:buFont typeface="Wingdings" panose="05000000000000000000" pitchFamily="2" charset="2"/>
              <a:buChar char="q"/>
            </a:pPr>
            <a:r>
              <a:rPr lang="en-US" dirty="0"/>
              <a:t>Clearly share the assumptions for the above</a:t>
            </a:r>
          </a:p>
        </p:txBody>
      </p:sp>
      <p:sp>
        <p:nvSpPr>
          <p:cNvPr id="4" name="Slide Number Placeholder 3">
            <a:extLst>
              <a:ext uri="{FF2B5EF4-FFF2-40B4-BE49-F238E27FC236}">
                <a16:creationId xmlns:a16="http://schemas.microsoft.com/office/drawing/2014/main" id="{9712FE56-5DEE-4C52-B60F-C22BA9F6E490}"/>
              </a:ext>
            </a:extLst>
          </p:cNvPr>
          <p:cNvSpPr>
            <a:spLocks noGrp="1"/>
          </p:cNvSpPr>
          <p:nvPr>
            <p:ph type="sldNum" sz="quarter" idx="12"/>
          </p:nvPr>
        </p:nvSpPr>
        <p:spPr/>
        <p:txBody>
          <a:bodyPr/>
          <a:lstStyle/>
          <a:p>
            <a:fld id="{8249C9C6-A892-4FD0-8C4C-9B2982EBD36E}" type="slidenum">
              <a:rPr lang="en-US" smtClean="0"/>
              <a:t>8</a:t>
            </a:fld>
            <a:endParaRPr lang="en-US"/>
          </a:p>
        </p:txBody>
      </p:sp>
      <p:sp>
        <p:nvSpPr>
          <p:cNvPr id="5" name="TextBox 4"/>
          <p:cNvSpPr txBox="1"/>
          <p:nvPr/>
        </p:nvSpPr>
        <p:spPr>
          <a:xfrm>
            <a:off x="4994787" y="178229"/>
            <a:ext cx="6626942"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600" dirty="0"/>
              <a:t>Please note that innovation benefits may span across one or more categories mentioned below. If so, please quantify each separately.</a:t>
            </a:r>
            <a:endParaRPr lang="en-IN" sz="1600" dirty="0"/>
          </a:p>
        </p:txBody>
      </p:sp>
    </p:spTree>
    <p:extLst>
      <p:ext uri="{BB962C8B-B14F-4D97-AF65-F5344CB8AC3E}">
        <p14:creationId xmlns:p14="http://schemas.microsoft.com/office/powerpoint/2010/main" val="329130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A3D1-DE1F-465F-A1A4-8209BEAD1E39}"/>
              </a:ext>
            </a:extLst>
          </p:cNvPr>
          <p:cNvSpPr>
            <a:spLocks noGrp="1"/>
          </p:cNvSpPr>
          <p:nvPr>
            <p:ph type="title"/>
          </p:nvPr>
        </p:nvSpPr>
        <p:spPr/>
        <p:txBody>
          <a:bodyPr/>
          <a:lstStyle/>
          <a:p>
            <a:r>
              <a:rPr lang="en-US" dirty="0"/>
              <a:t>Status of </a:t>
            </a:r>
            <a:r>
              <a:rPr lang="en-US" dirty="0">
                <a:solidFill>
                  <a:schemeClr val="tx1">
                    <a:lumMod val="65000"/>
                    <a:lumOff val="35000"/>
                  </a:schemeClr>
                </a:solidFill>
              </a:rPr>
              <a:t>Innovation</a:t>
            </a:r>
          </a:p>
        </p:txBody>
      </p:sp>
      <p:sp>
        <p:nvSpPr>
          <p:cNvPr id="3" name="Content Placeholder 2">
            <a:extLst>
              <a:ext uri="{FF2B5EF4-FFF2-40B4-BE49-F238E27FC236}">
                <a16:creationId xmlns:a16="http://schemas.microsoft.com/office/drawing/2014/main" id="{44B6D719-D15E-49D6-9F72-EA6EFB97D362}"/>
              </a:ext>
            </a:extLst>
          </p:cNvPr>
          <p:cNvSpPr>
            <a:spLocks noGrp="1"/>
          </p:cNvSpPr>
          <p:nvPr>
            <p:ph idx="1"/>
          </p:nvPr>
        </p:nvSpPr>
        <p:spPr/>
        <p:txBody>
          <a:bodyPr/>
          <a:lstStyle/>
          <a:p>
            <a:pPr>
              <a:buFont typeface="Wingdings" panose="05000000000000000000" pitchFamily="2" charset="2"/>
              <a:buChar char="q"/>
            </a:pPr>
            <a:r>
              <a:rPr lang="en-US" dirty="0"/>
              <a:t>Prototype drawings and photographs can be attached as PDF, but should not exceed 8 MB </a:t>
            </a:r>
          </a:p>
          <a:p>
            <a:pPr>
              <a:buFont typeface="Wingdings" panose="05000000000000000000" pitchFamily="2" charset="2"/>
              <a:buChar char="q"/>
            </a:pPr>
            <a:r>
              <a:rPr lang="en-US" dirty="0"/>
              <a:t>If any installations have been completed, please indicate provide a detailed reference of the installation including:</a:t>
            </a:r>
          </a:p>
          <a:p>
            <a:pPr lvl="1">
              <a:buFont typeface="Wingdings" panose="05000000000000000000" pitchFamily="2" charset="2"/>
              <a:buChar char="q"/>
            </a:pPr>
            <a:r>
              <a:rPr lang="en-US" dirty="0"/>
              <a:t>Location and plant name</a:t>
            </a:r>
          </a:p>
          <a:p>
            <a:pPr lvl="1">
              <a:buFont typeface="Wingdings" panose="05000000000000000000" pitchFamily="2" charset="2"/>
              <a:buChar char="q"/>
            </a:pPr>
            <a:r>
              <a:rPr lang="en-US" dirty="0"/>
              <a:t>Installation details (technical and financial)</a:t>
            </a:r>
          </a:p>
          <a:p>
            <a:pPr marL="384048" lvl="2" indent="0">
              <a:buNone/>
            </a:pPr>
            <a:r>
              <a:rPr lang="en-US" dirty="0"/>
              <a:t>Operational data can be used to quantify the energy savings, cost savings, peak load reduction or GHG reduction. The length of operational data considered should be sufficiently long to eliminate any short term effects.</a:t>
            </a:r>
          </a:p>
          <a:p>
            <a:pPr lvl="1">
              <a:buFont typeface="Wingdings" panose="05000000000000000000" pitchFamily="2" charset="2"/>
              <a:buChar char="q"/>
            </a:pPr>
            <a:r>
              <a:rPr lang="en-US" dirty="0"/>
              <a:t>Resolution of any non-engineering issues such as permitting/licensing/safety compliance</a:t>
            </a:r>
          </a:p>
          <a:p>
            <a:pPr lvl="1">
              <a:buFont typeface="Wingdings" panose="05000000000000000000" pitchFamily="2" charset="2"/>
              <a:buChar char="q"/>
            </a:pPr>
            <a:r>
              <a:rPr lang="en-US" dirty="0"/>
              <a:t>Name, email id and phone number of contact person (at installation site)</a:t>
            </a:r>
          </a:p>
          <a:p>
            <a:pPr lvl="1">
              <a:buFont typeface="Wingdings" panose="05000000000000000000" pitchFamily="2" charset="2"/>
              <a:buChar char="q"/>
            </a:pPr>
            <a:r>
              <a:rPr lang="en-US" dirty="0"/>
              <a:t>Photographs of the installation</a:t>
            </a:r>
          </a:p>
          <a:p>
            <a:pPr lvl="1">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CEF14D9C-E96A-4CE6-9AF4-E7E29267802A}"/>
              </a:ext>
            </a:extLst>
          </p:cNvPr>
          <p:cNvSpPr>
            <a:spLocks noGrp="1"/>
          </p:cNvSpPr>
          <p:nvPr>
            <p:ph type="sldNum" sz="quarter" idx="12"/>
          </p:nvPr>
        </p:nvSpPr>
        <p:spPr/>
        <p:txBody>
          <a:bodyPr/>
          <a:lstStyle/>
          <a:p>
            <a:fld id="{8249C9C6-A892-4FD0-8C4C-9B2982EBD36E}" type="slidenum">
              <a:rPr lang="en-US" smtClean="0"/>
              <a:t>9</a:t>
            </a:fld>
            <a:endParaRPr lang="en-US"/>
          </a:p>
        </p:txBody>
      </p:sp>
    </p:spTree>
    <p:extLst>
      <p:ext uri="{BB962C8B-B14F-4D97-AF65-F5344CB8AC3E}">
        <p14:creationId xmlns:p14="http://schemas.microsoft.com/office/powerpoint/2010/main" val="17011033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421</TotalTime>
  <Words>1333</Words>
  <Application>Microsoft Office PowerPoint</Application>
  <PresentationFormat>Widescreen</PresentationFormat>
  <Paragraphs>152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Retrospect</vt:lpstr>
      <vt:lpstr>Facility for Low Carbon Technology Deployment Innovation Challenge</vt:lpstr>
      <vt:lpstr>Instructions</vt:lpstr>
      <vt:lpstr>About the Company</vt:lpstr>
      <vt:lpstr>Brief Company/Organization/Entity Profile</vt:lpstr>
      <vt:lpstr>About the Innovation</vt:lpstr>
      <vt:lpstr>Technology Details</vt:lpstr>
      <vt:lpstr>Innovation Details</vt:lpstr>
      <vt:lpstr>Innovation Benefits</vt:lpstr>
      <vt:lpstr>Status of Innovation</vt:lpstr>
      <vt:lpstr>Scaling up of Innovation</vt:lpstr>
      <vt:lpstr>Business Plan</vt:lpstr>
      <vt:lpstr>FLCTD Support</vt:lpstr>
      <vt:lpstr>Viability &amp; Market Potential </vt:lpstr>
      <vt:lpstr>Cost of Technology</vt:lpstr>
      <vt:lpstr>Technical/ Onsite Viability </vt:lpstr>
      <vt:lpstr>Financials</vt:lpstr>
      <vt:lpstr>Market for the Innovation</vt:lpstr>
      <vt:lpstr>About the Team</vt:lpstr>
      <vt:lpstr>Team Composition and Expertise</vt:lpstr>
      <vt:lpstr>Contact Details</vt:lpstr>
      <vt:lpstr>Details of Measurement &amp; Verification (M&amp;V) Protocol</vt:lpstr>
      <vt:lpstr>Critical Parameters of the Technology</vt:lpstr>
      <vt:lpstr>Saving Benefits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for Low Carbon Technology Deployment WHR Innovation Challenge</dc:title>
  <dc:creator>NISHA JAYARAM</dc:creator>
  <cp:lastModifiedBy>rishabh goel</cp:lastModifiedBy>
  <cp:revision>74</cp:revision>
  <dcterms:created xsi:type="dcterms:W3CDTF">2018-03-13T09:15:39Z</dcterms:created>
  <dcterms:modified xsi:type="dcterms:W3CDTF">2022-08-29T08:13:18Z</dcterms:modified>
</cp:coreProperties>
</file>