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82" r:id="rId10"/>
    <p:sldId id="263" r:id="rId11"/>
    <p:sldId id="264" r:id="rId12"/>
    <p:sldId id="285" r:id="rId13"/>
    <p:sldId id="284" r:id="rId14"/>
    <p:sldId id="286" r:id="rId15"/>
    <p:sldId id="274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E2A6A-E88D-45AF-91EC-609D33EBF88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3EE9E-D034-421E-84E3-1A8CF1545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4ED8-4A3E-4D7E-BD27-4E5DEEA61BCC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DFABC24-6EB5-4610-A8D6-C7CBDB78274E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9" t="20062" r="13417" b="18981"/>
          <a:stretch/>
        </p:blipFill>
        <p:spPr bwMode="auto">
          <a:xfrm>
            <a:off x="9764639" y="85652"/>
            <a:ext cx="2242350" cy="1076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">
            <a:extLst>
              <a:ext uri="{FF2B5EF4-FFF2-40B4-BE49-F238E27FC236}">
                <a16:creationId xmlns:a16="http://schemas.microsoft.com/office/drawing/2014/main" id="{8AEF3627-9142-4600-A7CE-6FC9CC9AC66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8" y="95689"/>
            <a:ext cx="985649" cy="1045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A1C014DA-CBD5-49C4-BA5F-5AF0CC17AD07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85" y="121083"/>
            <a:ext cx="1095973" cy="101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246769-E919-45BD-B26B-402D79D2FE1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799" y="55420"/>
            <a:ext cx="2843790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D61-BB62-4900-BE9D-BE4160415CA1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E409-F608-4576-B5C6-3818E866CFB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60E1-4EC1-43FB-9B3B-E5899E8B17A1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A62BFB-81CD-4245-B44A-B975660BB9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274" t="25663" r="45323" b="55556"/>
          <a:stretch/>
        </p:blipFill>
        <p:spPr>
          <a:xfrm>
            <a:off x="138545" y="33090"/>
            <a:ext cx="1468147" cy="6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8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F1E4-26E3-4AB5-8698-37BA914F0C7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34C07A9-59C0-44CE-969A-1776049E1D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274" t="25663" r="45323" b="55556"/>
          <a:stretch/>
        </p:blipFill>
        <p:spPr>
          <a:xfrm>
            <a:off x="138545" y="33090"/>
            <a:ext cx="1468147" cy="6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8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98A2-AF55-4706-ABD9-51903712E966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8966-1228-440E-9D80-796E1938AE5E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9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7451-F0E6-403F-B750-FC0A2D17D345}" type="datetime1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367F-925F-454C-8007-8D8013D668C5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E67446-445E-4DF2-A24A-44B71DC561DB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0A41-1C13-4541-AAF7-33C2080505E3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750628-76EA-4E40-BB84-EC104CD277D7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B71A-45EB-42FE-ABA8-5FD86CB72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Facility for Low Carbon Technology Deployment</a:t>
            </a:r>
            <a:br>
              <a:rPr lang="en-US" dirty="0"/>
            </a:br>
            <a:r>
              <a:rPr lang="en-US" sz="7200" dirty="0"/>
              <a:t>Innovation Challenge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458D4-6895-4053-8162-4CAD30C5F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&lt;Name of Company&gt; </a:t>
            </a:r>
            <a:br>
              <a:rPr lang="en-US" dirty="0"/>
            </a:br>
            <a:r>
              <a:rPr lang="en-US" dirty="0"/>
              <a:t>&lt;Name of Innovation&gt;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C9488-3658-4E4D-94B3-CC78A18C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2D7E-0D83-41B0-BA16-A6EBAD3A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E441-5820-4671-959B-3753F33CC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Benefits &amp; co-benefits expected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Energy efficiency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Productivity gains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Wastage reduction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Enhanced safety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Clearly outline the following (with brief calculations)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Energy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Green House Gas (GHG) Emission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Cost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 environmental benefits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Clearly share the assumptions for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2FE56-5DEE-4C52-B60F-C22BA9F6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0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D719-D15E-49D6-9F72-EA6EFB97D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Prototype drawings can be attached as PDF, but should not exceed 8 MB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any installations have been completed, please indicate provide a detailed reference of the installation including: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Location and plant 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Installation details (technical and financial)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Name, email id and phone number of contact person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Photographs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786C6-B6BB-4A35-B6E1-2FED2204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Innovation Compliance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CC2EC-9B1E-4A90-9BAF-667971BC0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2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4CCE-C6BB-4650-8291-E475761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1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0001C6-B0AD-4EB2-82D1-6CF8FBF9B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31485"/>
              </p:ext>
            </p:extLst>
          </p:nvPr>
        </p:nvGraphicFramePr>
        <p:xfrm>
          <a:off x="391975" y="463933"/>
          <a:ext cx="11249025" cy="5768781"/>
        </p:xfrm>
        <a:graphic>
          <a:graphicData uri="http://schemas.openxmlformats.org/drawingml/2006/table">
            <a:tbl>
              <a:tblPr firstRow="1" firstCol="1" bandRow="1"/>
              <a:tblGrid>
                <a:gridCol w="7229523">
                  <a:extLst>
                    <a:ext uri="{9D8B030D-6E8A-4147-A177-3AD203B41FA5}">
                      <a16:colId xmlns:a16="http://schemas.microsoft.com/office/drawing/2014/main" val="1071344312"/>
                    </a:ext>
                  </a:extLst>
                </a:gridCol>
                <a:gridCol w="2407086">
                  <a:extLst>
                    <a:ext uri="{9D8B030D-6E8A-4147-A177-3AD203B41FA5}">
                      <a16:colId xmlns:a16="http://schemas.microsoft.com/office/drawing/2014/main" val="3951734013"/>
                    </a:ext>
                  </a:extLst>
                </a:gridCol>
                <a:gridCol w="1612416">
                  <a:extLst>
                    <a:ext uri="{9D8B030D-6E8A-4147-A177-3AD203B41FA5}">
                      <a16:colId xmlns:a16="http://schemas.microsoft.com/office/drawing/2014/main" val="1041057713"/>
                    </a:ext>
                  </a:extLst>
                </a:gridCol>
              </a:tblGrid>
              <a:tr h="454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Functionality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Compliance (Specify yes/no, if yes provide details. 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Technology Readiness Level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881059"/>
                  </a:ext>
                </a:extLst>
              </a:tr>
              <a:tr h="15908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The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Energy Saving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Goal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of Industrial IoT deployment in the core operational processes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◦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Reduction of Energy Bill 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◦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% Reduction of Cost of production 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◦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 Readiness Level (refer diagram on next slide) (TRL **)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◦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details of energy and engineering calculations, statistical computations</a:t>
                      </a: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Yes/No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4572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990559"/>
                  </a:ext>
                </a:extLst>
              </a:tr>
              <a:tr h="787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The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Innovation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 achieved in across different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use cases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 processes due to Industrial IoT deployment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Yes/No 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438341"/>
                  </a:ext>
                </a:extLst>
              </a:tr>
              <a:tr h="11813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The 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Empowerment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of personnel across different functions due to Industrial IoT deployment  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◦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Unified Dashboards and Real-Time Visibility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◦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Drill-down of KPIs and inter-dependencies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 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Yes/No 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269979"/>
                  </a:ext>
                </a:extLst>
              </a:tr>
              <a:tr h="1564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The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Technological 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reliability and commercial viability of Industrial IoT system proposed / deployed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of Time-series database and tag structures algorithms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Capability of Edge-Computing devices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 and scalability of Industrial IoT and Cloud Platforms</a:t>
                      </a: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Yes/No 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Gautami" panose="020B0502040204020203" pitchFamily="34" charset="0"/>
                        </a:rPr>
                        <a:t> 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44227" marR="44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3311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F801FB-7FFB-419A-B650-3E0153288E03}"/>
              </a:ext>
            </a:extLst>
          </p:cNvPr>
          <p:cNvSpPr txBox="1"/>
          <p:nvPr/>
        </p:nvSpPr>
        <p:spPr>
          <a:xfrm>
            <a:off x="391975" y="6430617"/>
            <a:ext cx="195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** refer next slide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9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E4153-32C7-47B3-82B6-0DB77542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37D7B-E915-4DAE-8EAD-9AACD1A2108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4" t="13744" r="8649" b="8863"/>
          <a:stretch/>
        </p:blipFill>
        <p:spPr bwMode="auto">
          <a:xfrm>
            <a:off x="824948" y="805070"/>
            <a:ext cx="10505661" cy="51584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1994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786C6-B6BB-4A35-B6E1-2FED2204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Viability &amp; Market Potential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CC2EC-9B1E-4A90-9BAF-667971BC0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6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4CCE-C6BB-4650-8291-E475761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7B4398-73B1-4650-BF8F-C8301861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Technology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A5B0EA-5F3C-4BA4-BBD2-CDF88F77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Total project cost/ economics end to end (include O&amp;M)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Please also indicate any anticipated additions/ changes to the existing scheme for installation (and its relevant cost)– for example, any additional retrofit that may be required at the client’s location/plant/facility to accommodate the innovation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CCB294C-80DA-447F-9DFC-45833E21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85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4A62-9291-4D10-A4FB-224950DF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Technical/ Onsite Viability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80625-83F1-450A-9FA0-9D8DB02D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Collaboration with existing technology suppliers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Impacts on existing technology/ O&amp;M, guarantees,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Are there conditions that may affect the operation? (e.g., weather, water, ambient conditions)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O&amp;M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much time will it take for the equipment/solution to be designed and commissioned?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7A906-DD52-4C44-B337-4A87D08B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9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4858-4056-4D3D-BCBF-5CEEED9A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5043-D089-444B-B2E4-8D1A18C0F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Investment Cost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Payback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Return on Investment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3784E-4D73-441C-9EC6-2E9A9E44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4D5E-6E55-4CE4-8468-7A1A3298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for the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E54C3-C3C5-438B-8E94-953B0BF4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Replication Potential of the Product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Assuming no limit on your organization’s capacity, how many installations are possible in Indian industry?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Major Sectors to be targeted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Cross Sectoral Potential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Who are your competitors?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be specific – numbers, percentages, names,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B2C8B-8B2F-4914-8D74-6DD4FF9E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816F-65A0-45EB-93B2-490C3499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7F73-00E6-4CAB-B8E1-1E3A8116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 precise and keep to indicated slide number limits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Provide complete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Indicate all assumptions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Information in each slide should be presented in not more than 6 </a:t>
            </a:r>
            <a:r>
              <a:rPr lang="en-US"/>
              <a:t>bullet points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4862A-2B77-4DEE-9FCD-708C9E99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9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34252-3847-4E71-833C-8083CB8C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Scaling up of Innovation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0EFBA-BA8F-4407-A3E4-F9200565D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5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D138-7BEE-4DA5-9FC4-A562A5B4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9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0BECFB-E47C-4360-925D-1A50B063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1CCBE1-37F0-45AC-9777-09479FE0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Do you have a business plan?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Have you done a SWOT analysis?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will you access markets/ new customers?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your sales strategy?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Funding requirements?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B5A1-4FD9-4B90-89C2-F3FD01D1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1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1F0A-F6A9-487B-B1C9-DD941678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FLCTD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50E9-2BB3-4CE5-B497-4F548301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selected under the FLCTD project, what is support that you require – (a) product/solution development or (b) support for commercialization?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other support do you expect from FLCTD?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F4EE9-D036-4FC8-AE28-0F3EE4DA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6B87-2495-46ED-8D0A-CF4B354D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03F1A-7EC4-410A-B38F-A3290B0EE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your full contact details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1CA10-D095-4F4D-B109-4C88FC46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0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BB8D42-70FA-4B26-BEB3-DF970AF9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the Company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F7B48-C58C-44E8-A821-85EC66C08E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2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EC5F-E8FE-4934-8287-E8998C88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86598A-4111-494A-AED7-A64700E6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Company Profile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6B5ADD-406E-43C7-A986-3F57EBC8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Year of incorporation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Brief description of the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Type of ownership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Partnership with R&amp;D or institutes if 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Revenues in 2019-20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D4F67-DCDC-4BD5-9E0C-66781E21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FCD5F-5D90-4D60-BD4A-B16CF489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the Innovation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E6309-CDE3-474A-9592-F5A8C5E3C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8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34E88-F15B-4E89-9500-40C71C67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4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C9AC17-A20B-4D44-99ED-B8D495DB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Details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2EFB8D-BC80-44E9-BFDE-52E8403E8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Brief information about the innovation (2 slides, include photographs and schematics)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Certifications/ patents/ IPR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Which aspect of Industrial IOT does this innovation fall under: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Sensors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Computation Systems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Communication &amp; Reporting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Storage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Latency End to End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Data security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Industrial automation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F3D11-099E-43D7-A39B-A3949A2C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FCCC-1A51-4BC5-B438-F6F0575E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Details –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A2D6-38B5-4B1C-B4A6-EF16BFC9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 Provide clear explanation of the innovation and technical aspects of your innovation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Which key issue / gap in the industry does this innovation address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Discuss your innovation from the perspective of process, technology, efficiency, cost, practicality.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Compare with other existing technologies that are used for the same purpose – clearly indicate differences.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5B888-6025-4E7A-AF35-4B5D25FD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3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1C079-A715-477D-B8ED-9F145FF2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970337-7DE3-4275-BD7A-51EF26AC3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502"/>
              </p:ext>
            </p:extLst>
          </p:nvPr>
        </p:nvGraphicFramePr>
        <p:xfrm>
          <a:off x="24019" y="1361660"/>
          <a:ext cx="12143961" cy="546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77">
                  <a:extLst>
                    <a:ext uri="{9D8B030D-6E8A-4147-A177-3AD203B41FA5}">
                      <a16:colId xmlns:a16="http://schemas.microsoft.com/office/drawing/2014/main" val="2400336135"/>
                    </a:ext>
                  </a:extLst>
                </a:gridCol>
                <a:gridCol w="8219661">
                  <a:extLst>
                    <a:ext uri="{9D8B030D-6E8A-4147-A177-3AD203B41FA5}">
                      <a16:colId xmlns:a16="http://schemas.microsoft.com/office/drawing/2014/main" val="1035167530"/>
                    </a:ext>
                  </a:extLst>
                </a:gridCol>
                <a:gridCol w="1612623">
                  <a:extLst>
                    <a:ext uri="{9D8B030D-6E8A-4147-A177-3AD203B41FA5}">
                      <a16:colId xmlns:a16="http://schemas.microsoft.com/office/drawing/2014/main" val="3644688939"/>
                    </a:ext>
                  </a:extLst>
                </a:gridCol>
              </a:tblGrid>
              <a:tr h="5420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Use case* 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Expected Outputs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8890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(Yes/No)</a:t>
                      </a:r>
                      <a:endParaRPr lang="en-IN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43" marR="83843" marT="41922" marB="41922"/>
                </a:tc>
                <a:extLst>
                  <a:ext uri="{0D108BD9-81ED-4DB2-BD59-A6C34878D82A}">
                    <a16:rowId xmlns:a16="http://schemas.microsoft.com/office/drawing/2014/main" val="2898962781"/>
                  </a:ext>
                </a:extLst>
              </a:tr>
              <a:tr h="77164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Improve Energy Efficiency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Track and reduce idle running of equipment while not in use</a:t>
                      </a:r>
                      <a:endParaRPr lang="en-IN" sz="1400" dirty="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Track efficiency of equipment and Specific Energy Consumption of unit/plant 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extLst>
                  <a:ext uri="{0D108BD9-81ED-4DB2-BD59-A6C34878D82A}">
                    <a16:rowId xmlns:a16="http://schemas.microsoft.com/office/drawing/2014/main" val="1246768941"/>
                  </a:ext>
                </a:extLst>
              </a:tr>
              <a:tr h="106545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Energy saving through Production Optimization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Optimize the Production process </a:t>
                      </a:r>
                      <a:endParaRPr lang="en-IN" sz="1400" dirty="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Decrease interruptions in production processes, </a:t>
                      </a:r>
                      <a:endParaRPr lang="en-IN" sz="1400" dirty="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Scheduling manual/autonomous operations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extLst>
                  <a:ext uri="{0D108BD9-81ED-4DB2-BD59-A6C34878D82A}">
                    <a16:rowId xmlns:a16="http://schemas.microsoft.com/office/drawing/2014/main" val="225705500"/>
                  </a:ext>
                </a:extLst>
              </a:tr>
              <a:tr h="132489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Improve Productivity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Analytics, track machine conditions and reduce down time</a:t>
                      </a:r>
                      <a:endParaRPr lang="en-IN" sz="1400" dirty="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Monitor KPI to track production improve </a:t>
                      </a:r>
                      <a:endParaRPr lang="en-IN" sz="1400" dirty="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Track anomalies in Production process and quality of intermediate products to reduce rejection of finished product 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endParaRPr lang="en-IN" sz="16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extLst>
                  <a:ext uri="{0D108BD9-81ED-4DB2-BD59-A6C34878D82A}">
                    <a16:rowId xmlns:a16="http://schemas.microsoft.com/office/drawing/2014/main" val="2401759455"/>
                  </a:ext>
                </a:extLst>
              </a:tr>
              <a:tr h="106545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Reduce Wastage of Raw materials and Emissions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  <a:latin typeface="+mn-lt"/>
                        </a:rPr>
                        <a:t>Monitor, Input quality Control, Producing Quality Products</a:t>
                      </a:r>
                      <a:endParaRPr lang="en-IN" sz="140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  <a:latin typeface="+mn-lt"/>
                        </a:rPr>
                        <a:t>Optimization of Resources utilized </a:t>
                      </a:r>
                      <a:endParaRPr lang="en-IN" sz="1400">
                        <a:effectLst/>
                        <a:latin typeface="+mn-lt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  <a:latin typeface="+mn-lt"/>
                        </a:rPr>
                        <a:t>Monitor emission levels to meet Government Regulations </a:t>
                      </a:r>
                      <a:endParaRPr lang="en-IN" sz="140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/>
                </a:tc>
                <a:extLst>
                  <a:ext uri="{0D108BD9-81ED-4DB2-BD59-A6C34878D82A}">
                    <a16:rowId xmlns:a16="http://schemas.microsoft.com/office/drawing/2014/main" val="4254173872"/>
                  </a:ext>
                </a:extLst>
              </a:tr>
              <a:tr h="6937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Maintenance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Condition based maintenance (CBM)</a:t>
                      </a:r>
                      <a:endParaRPr lang="en-IN" sz="1400" dirty="0">
                        <a:effectLst/>
                        <a:latin typeface="+mn-lt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Analytics, Optimization of Maintenance schedules</a:t>
                      </a: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endParaRPr lang="en-IN" sz="1400" dirty="0">
                        <a:effectLst/>
                        <a:latin typeface="+mn-lt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83843" marR="83843" marT="41922" marB="41922" anchor="ctr"/>
                </a:tc>
                <a:extLst>
                  <a:ext uri="{0D108BD9-81ED-4DB2-BD59-A6C34878D82A}">
                    <a16:rowId xmlns:a16="http://schemas.microsoft.com/office/drawing/2014/main" val="14543187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9BE59A0-D3F3-4559-A76E-FDFEF5C0D2D8}"/>
              </a:ext>
            </a:extLst>
          </p:cNvPr>
          <p:cNvSpPr txBox="1"/>
          <p:nvPr/>
        </p:nvSpPr>
        <p:spPr>
          <a:xfrm>
            <a:off x="3049115" y="532505"/>
            <a:ext cx="73781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Use case addressed by the Innovation</a:t>
            </a:r>
            <a:r>
              <a:rPr lang="en-IN" sz="3200" b="1" dirty="0"/>
              <a:t>  </a:t>
            </a:r>
            <a:endParaRPr lang="en-IN" sz="32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2718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FCCC-1A51-4BC5-B438-F6F0575EE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35" y="373460"/>
            <a:ext cx="10197548" cy="1450757"/>
          </a:xfrm>
        </p:spPr>
        <p:txBody>
          <a:bodyPr>
            <a:normAutofit/>
          </a:bodyPr>
          <a:lstStyle/>
          <a:p>
            <a:r>
              <a:rPr lang="en-US" sz="3600" b="1" dirty="0"/>
              <a:t>Provide details of the Use Cases addressed by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A2D6-38B5-4B1C-B4A6-EF16BFC9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63964"/>
            <a:ext cx="10058400" cy="499582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IN" sz="1800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The Empowerment of personnel across different functions due to Industrial IoT deployment  </a:t>
            </a:r>
          </a:p>
          <a:p>
            <a:pPr marL="534988" indent="-1746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Unified Dashboards and Real-Time Visibility</a:t>
            </a:r>
          </a:p>
          <a:p>
            <a:pPr marL="534988" indent="-1746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Drill-down of KPIs and inter-dependencies </a:t>
            </a:r>
            <a:endParaRPr lang="en-IN" sz="1800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The Technological reliability and commercial viability of Industrial IoT system proposed / deployed</a:t>
            </a:r>
          </a:p>
          <a:p>
            <a:pPr marL="534988" indent="-1746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Design of Time-series database and tag structures algorithms</a:t>
            </a:r>
          </a:p>
          <a:p>
            <a:pPr marL="534988" indent="-1746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Capability of Edge-Computing devices</a:t>
            </a:r>
          </a:p>
          <a:p>
            <a:pPr marL="534988" indent="-174625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Reliability and scalability of Industrial IoT and Cloud Platforms</a:t>
            </a:r>
            <a:endParaRPr lang="en-IN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Data Governance</a:t>
            </a:r>
          </a:p>
          <a:p>
            <a:pPr marL="719138" indent="-1841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Data storage and maintenance.</a:t>
            </a:r>
          </a:p>
          <a:p>
            <a:pPr marL="719138" indent="-1841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Data security in terms of protecting data from any unauthorized third-party access or malicious attacks and exploitation of data</a:t>
            </a:r>
          </a:p>
          <a:p>
            <a:pPr marL="719138" indent="-1841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Data privacy with respect to processing, storage and usage and rights</a:t>
            </a:r>
          </a:p>
          <a:p>
            <a:pPr marL="719138" indent="-1841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Sharing with Operational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5B888-6025-4E7A-AF35-4B5D25FD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505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</TotalTime>
  <Words>1022</Words>
  <Application>Microsoft Office PowerPoint</Application>
  <PresentationFormat>Widescreen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Wingdings</vt:lpstr>
      <vt:lpstr>Retrospect</vt:lpstr>
      <vt:lpstr>Facility for Low Carbon Technology Deployment Innovation Challenge</vt:lpstr>
      <vt:lpstr>Instructions</vt:lpstr>
      <vt:lpstr>About the Company</vt:lpstr>
      <vt:lpstr>Brief Company Profile</vt:lpstr>
      <vt:lpstr>About the Innovation</vt:lpstr>
      <vt:lpstr>Technology Details</vt:lpstr>
      <vt:lpstr>Innovation Details – part 1</vt:lpstr>
      <vt:lpstr>PowerPoint Presentation</vt:lpstr>
      <vt:lpstr>Provide details of the Use Cases addressed by Innovation</vt:lpstr>
      <vt:lpstr>Innovation Benefits</vt:lpstr>
      <vt:lpstr>Status of Innovation</vt:lpstr>
      <vt:lpstr>Innovation Compliance</vt:lpstr>
      <vt:lpstr>PowerPoint Presentation</vt:lpstr>
      <vt:lpstr>PowerPoint Presentation</vt:lpstr>
      <vt:lpstr>Viability &amp; Market Potential </vt:lpstr>
      <vt:lpstr>Cost of Technology</vt:lpstr>
      <vt:lpstr>Technical/ Onsite Viability </vt:lpstr>
      <vt:lpstr>Financials</vt:lpstr>
      <vt:lpstr>Market for the Innovation</vt:lpstr>
      <vt:lpstr>Scaling up of Innovation</vt:lpstr>
      <vt:lpstr>Business Plan</vt:lpstr>
      <vt:lpstr>FLCTD Support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for Low Carbon Technology Deployment WHR Innovation Challenge</dc:title>
  <dc:creator>NISHA JAYARAM</dc:creator>
  <cp:lastModifiedBy>rishabh goel</cp:lastModifiedBy>
  <cp:revision>53</cp:revision>
  <dcterms:created xsi:type="dcterms:W3CDTF">2018-03-13T09:15:39Z</dcterms:created>
  <dcterms:modified xsi:type="dcterms:W3CDTF">2022-08-29T08:11:38Z</dcterms:modified>
</cp:coreProperties>
</file>